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Baloo Thambi 2" panose="020B0604020202020204" charset="0"/>
      <p:regular r:id="rId15"/>
      <p:bold r:id="rId16"/>
    </p:embeddedFont>
    <p:embeddedFont>
      <p:font typeface="Pompiere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SLIDES_API2234887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SLIDES_API2234887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SLIDES_API223488726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SLIDES_API223488726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9E856006-F250-6AB1-E6FB-BF72D4BFC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SLIDES_API223488726_373:notes">
            <a:extLst>
              <a:ext uri="{FF2B5EF4-FFF2-40B4-BE49-F238E27FC236}">
                <a16:creationId xmlns:a16="http://schemas.microsoft.com/office/drawing/2014/main" id="{7502B755-56B1-D13D-6129-F1B8C14C4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SLIDES_API223488726_373:notes">
            <a:extLst>
              <a:ext uri="{FF2B5EF4-FFF2-40B4-BE49-F238E27FC236}">
                <a16:creationId xmlns:a16="http://schemas.microsoft.com/office/drawing/2014/main" id="{885F7FF4-A849-96FA-EDEE-DF5C50AE55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683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SLIDES_API223488726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SLIDES_API223488726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SLIDES_API223488726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SLIDES_API223488726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SLIDES_API223488726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SLIDES_API223488726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SLIDES_API223488726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SLIDES_API223488726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SLIDES_API223488726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SLIDES_API223488726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SLIDES_API223488726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SLIDES_API223488726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SLIDES_API223488726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SLIDES_API223488726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SLIDES_API223488726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SLIDES_API223488726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mobile_angular_ui/mobile_angular_ui_quick_guide.html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codementor.io/@justinauch/what-is-xamarin-and-why-do-we-use-it-fksh6xr9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fullscale.io/blog/xamarin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hyperlink" Target="https://pro.okebajo.com/the-ultimate-guide-to-adobe-phonegap-everything-you-need-to-know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10800000" flipH="1">
            <a:off x="4611615" y="4447610"/>
            <a:ext cx="5776136" cy="798157"/>
          </a:xfrm>
          <a:custGeom>
            <a:avLst/>
            <a:gdLst/>
            <a:ahLst/>
            <a:cxnLst/>
            <a:rect l="l" t="t" r="r" b="b"/>
            <a:pathLst>
              <a:path w="11552272" h="1596314" extrusionOk="0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 flipH="1">
            <a:off x="-1324843" y="-74770"/>
            <a:ext cx="5773207" cy="797752"/>
          </a:xfrm>
          <a:custGeom>
            <a:avLst/>
            <a:gdLst/>
            <a:ahLst/>
            <a:cxnLst/>
            <a:rect l="l" t="t" r="r" b="b"/>
            <a:pathLst>
              <a:path w="11546413" h="1595504" extrusionOk="0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 rot="-867146">
            <a:off x="1333500" y="856110"/>
            <a:ext cx="870405" cy="792859"/>
          </a:xfrm>
          <a:custGeom>
            <a:avLst/>
            <a:gdLst/>
            <a:ahLst/>
            <a:cxnLst/>
            <a:rect l="l" t="t" r="r" b="b"/>
            <a:pathLst>
              <a:path w="1737858" h="1583030" extrusionOk="0">
                <a:moveTo>
                  <a:pt x="0" y="0"/>
                </a:moveTo>
                <a:lnTo>
                  <a:pt x="1737858" y="0"/>
                </a:lnTo>
                <a:lnTo>
                  <a:pt x="1737858" y="1583031"/>
                </a:lnTo>
                <a:lnTo>
                  <a:pt x="0" y="158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>
            <a:off x="514350" y="2254276"/>
            <a:ext cx="1856569" cy="2124220"/>
          </a:xfrm>
          <a:custGeom>
            <a:avLst/>
            <a:gdLst/>
            <a:ahLst/>
            <a:cxnLst/>
            <a:rect l="l" t="t" r="r" b="b"/>
            <a:pathLst>
              <a:path w="3713137" h="4248440" extrusionOk="0">
                <a:moveTo>
                  <a:pt x="0" y="0"/>
                </a:moveTo>
                <a:lnTo>
                  <a:pt x="3713137" y="0"/>
                </a:lnTo>
                <a:lnTo>
                  <a:pt x="3713137" y="4248440"/>
                </a:lnTo>
                <a:lnTo>
                  <a:pt x="0" y="4248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 rot="-1394170">
            <a:off x="7641775" y="1420338"/>
            <a:ext cx="860774" cy="1234084"/>
          </a:xfrm>
          <a:custGeom>
            <a:avLst/>
            <a:gdLst/>
            <a:ahLst/>
            <a:cxnLst/>
            <a:rect l="l" t="t" r="r" b="b"/>
            <a:pathLst>
              <a:path w="1719464" h="2465181" extrusionOk="0">
                <a:moveTo>
                  <a:pt x="0" y="0"/>
                </a:moveTo>
                <a:lnTo>
                  <a:pt x="1719464" y="0"/>
                </a:lnTo>
                <a:lnTo>
                  <a:pt x="1719464" y="2465180"/>
                </a:lnTo>
                <a:lnTo>
                  <a:pt x="0" y="2465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4" name="Google Shape;13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8433">
            <a:off x="6451901" y="-206977"/>
            <a:ext cx="1954572" cy="199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1902575" y="1148750"/>
            <a:ext cx="61224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>
                <a:solidFill>
                  <a:schemeClr val="dk1"/>
                </a:solidFill>
                <a:highlight>
                  <a:srgbClr val="FBF7F1"/>
                </a:highlight>
                <a:latin typeface="Baloo Thambi 2"/>
                <a:ea typeface="Baloo Thambi 2"/>
                <a:cs typeface="Baloo Thambi 2"/>
                <a:sym typeface="Baloo Thambi 2"/>
              </a:rPr>
              <a:t>Mobile App Development Frameworks</a:t>
            </a:r>
            <a:endParaRPr sz="2200" b="1">
              <a:solidFill>
                <a:schemeClr val="dk1"/>
              </a:solidFill>
              <a:highlight>
                <a:srgbClr val="FBF7F1"/>
              </a:highlight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2715300" y="3082000"/>
            <a:ext cx="27834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15</a:t>
            </a:r>
            <a:b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60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Submitted To: </a:t>
            </a:r>
            <a:br>
              <a:rPr lang="en-GB" sz="160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</a:br>
            <a:br>
              <a:rPr lang="en-GB" sz="160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</a:br>
            <a:r>
              <a:rPr lang="en-GB" sz="160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Dr. ONAIZA MAQBOOL </a:t>
            </a:r>
            <a:endParaRPr sz="1600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5684200" y="3082000"/>
            <a:ext cx="27834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Presented By: </a:t>
            </a:r>
            <a:br>
              <a:rPr lang="en-GB" sz="16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</a:br>
            <a:br>
              <a:rPr lang="en-GB" sz="16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</a:br>
            <a:r>
              <a:rPr lang="en-GB" sz="16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Ahmad Masood (Leader)</a:t>
            </a:r>
            <a:br>
              <a:rPr lang="en-GB" sz="16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</a:br>
            <a:r>
              <a:rPr lang="en-GB" sz="16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M. Ahmad Hassan</a:t>
            </a:r>
            <a:br>
              <a:rPr lang="en-GB" sz="16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</a:br>
            <a:r>
              <a:rPr lang="en-GB" sz="16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M. Waleed</a:t>
            </a:r>
            <a:br>
              <a:rPr lang="en-GB" sz="16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</a:br>
            <a:r>
              <a:rPr lang="en-GB" sz="16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Talha Arif Wains</a:t>
            </a:r>
            <a:endParaRPr sz="1600" dirty="0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/>
          <p:nvPr/>
        </p:nvSpPr>
        <p:spPr>
          <a:xfrm rot="10800000" flipH="1">
            <a:off x="4611615" y="4447610"/>
            <a:ext cx="5776136" cy="798157"/>
          </a:xfrm>
          <a:custGeom>
            <a:avLst/>
            <a:gdLst/>
            <a:ahLst/>
            <a:cxnLst/>
            <a:rect l="l" t="t" r="r" b="b"/>
            <a:pathLst>
              <a:path w="11552272" h="1596314" extrusionOk="0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0" name="Google Shape;320;p34"/>
          <p:cNvSpPr/>
          <p:nvPr/>
        </p:nvSpPr>
        <p:spPr>
          <a:xfrm flipH="1">
            <a:off x="-1324843" y="-74770"/>
            <a:ext cx="5773207" cy="797752"/>
          </a:xfrm>
          <a:custGeom>
            <a:avLst/>
            <a:gdLst/>
            <a:ahLst/>
            <a:cxnLst/>
            <a:rect l="l" t="t" r="r" b="b"/>
            <a:pathLst>
              <a:path w="11546413" h="1595504" extrusionOk="0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1" name="Google Shape;321;p34"/>
          <p:cNvSpPr/>
          <p:nvPr/>
        </p:nvSpPr>
        <p:spPr>
          <a:xfrm rot="-499954">
            <a:off x="2183821" y="778727"/>
            <a:ext cx="854035" cy="777948"/>
          </a:xfrm>
          <a:custGeom>
            <a:avLst/>
            <a:gdLst/>
            <a:ahLst/>
            <a:cxnLst/>
            <a:rect l="l" t="t" r="r" b="b"/>
            <a:pathLst>
              <a:path w="1707111" h="1555022" extrusionOk="0">
                <a:moveTo>
                  <a:pt x="0" y="0"/>
                </a:moveTo>
                <a:lnTo>
                  <a:pt x="1707110" y="0"/>
                </a:lnTo>
                <a:lnTo>
                  <a:pt x="1707110" y="1555023"/>
                </a:lnTo>
                <a:lnTo>
                  <a:pt x="0" y="155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2" name="Google Shape;322;p34"/>
          <p:cNvSpPr/>
          <p:nvPr/>
        </p:nvSpPr>
        <p:spPr>
          <a:xfrm>
            <a:off x="6256213" y="514350"/>
            <a:ext cx="1817064" cy="2079021"/>
          </a:xfrm>
          <a:custGeom>
            <a:avLst/>
            <a:gdLst/>
            <a:ahLst/>
            <a:cxnLst/>
            <a:rect l="l" t="t" r="r" b="b"/>
            <a:pathLst>
              <a:path w="3634128" h="4158041" extrusionOk="0">
                <a:moveTo>
                  <a:pt x="0" y="0"/>
                </a:moveTo>
                <a:lnTo>
                  <a:pt x="3634128" y="0"/>
                </a:lnTo>
                <a:lnTo>
                  <a:pt x="3634128" y="4158041"/>
                </a:lnTo>
                <a:lnTo>
                  <a:pt x="0" y="41580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3" name="Google Shape;323;p34"/>
          <p:cNvSpPr/>
          <p:nvPr/>
        </p:nvSpPr>
        <p:spPr>
          <a:xfrm rot="-1563210">
            <a:off x="7795543" y="2843097"/>
            <a:ext cx="741738" cy="1063424"/>
          </a:xfrm>
          <a:custGeom>
            <a:avLst/>
            <a:gdLst/>
            <a:ahLst/>
            <a:cxnLst/>
            <a:rect l="l" t="t" r="r" b="b"/>
            <a:pathLst>
              <a:path w="1480813" h="2123030" extrusionOk="0">
                <a:moveTo>
                  <a:pt x="0" y="0"/>
                </a:moveTo>
                <a:lnTo>
                  <a:pt x="1480813" y="0"/>
                </a:lnTo>
                <a:lnTo>
                  <a:pt x="1480813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4" name="Google Shape;324;p34"/>
          <p:cNvSpPr txBox="1"/>
          <p:nvPr/>
        </p:nvSpPr>
        <p:spPr>
          <a:xfrm>
            <a:off x="2477854" y="1439525"/>
            <a:ext cx="4188300" cy="25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0" b="1" i="0" u="none" strike="noStrike" cap="non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THANK</a:t>
            </a:r>
            <a:endParaRPr sz="7500" b="1">
              <a:latin typeface="Pompiere"/>
              <a:ea typeface="Pompiere"/>
              <a:cs typeface="Pompiere"/>
              <a:sym typeface="Pompiere"/>
            </a:endParaRPr>
          </a:p>
          <a:p>
            <a:pPr marL="0" marR="0" lvl="0" indent="0" algn="ctr" rtl="0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0" b="1" i="0" u="none" strike="noStrike" cap="none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YOU!</a:t>
            </a:r>
            <a:endParaRPr sz="7500" b="1">
              <a:latin typeface="Pompiere"/>
              <a:ea typeface="Pompiere"/>
              <a:cs typeface="Pompiere"/>
              <a:sym typeface="Pompiere"/>
            </a:endParaRPr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225" y="2006200"/>
            <a:ext cx="2561769" cy="26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207">
          <a:extLst>
            <a:ext uri="{FF2B5EF4-FFF2-40B4-BE49-F238E27FC236}">
              <a16:creationId xmlns:a16="http://schemas.microsoft.com/office/drawing/2014/main" id="{CA7443CA-B9D6-CD2F-7372-541376F6E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>
            <a:extLst>
              <a:ext uri="{FF2B5EF4-FFF2-40B4-BE49-F238E27FC236}">
                <a16:creationId xmlns:a16="http://schemas.microsoft.com/office/drawing/2014/main" id="{BD9C3213-8900-1334-01BF-DA83ED3AE327}"/>
              </a:ext>
            </a:extLst>
          </p:cNvPr>
          <p:cNvSpPr/>
          <p:nvPr/>
        </p:nvSpPr>
        <p:spPr>
          <a:xfrm>
            <a:off x="3525716" y="-34289"/>
            <a:ext cx="5041619" cy="696660"/>
          </a:xfrm>
          <a:custGeom>
            <a:avLst/>
            <a:gdLst/>
            <a:ahLst/>
            <a:cxnLst/>
            <a:rect l="l" t="t" r="r" b="b"/>
            <a:pathLst>
              <a:path w="10083238" h="1393320" extrusionOk="0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9" name="Google Shape;209;p29">
            <a:extLst>
              <a:ext uri="{FF2B5EF4-FFF2-40B4-BE49-F238E27FC236}">
                <a16:creationId xmlns:a16="http://schemas.microsoft.com/office/drawing/2014/main" id="{3D4E5A9F-9E41-0597-391C-859E2495C155}"/>
              </a:ext>
            </a:extLst>
          </p:cNvPr>
          <p:cNvSpPr/>
          <p:nvPr/>
        </p:nvSpPr>
        <p:spPr>
          <a:xfrm rot="10800000">
            <a:off x="-2049337" y="4452709"/>
            <a:ext cx="4639602" cy="1039122"/>
          </a:xfrm>
          <a:custGeom>
            <a:avLst/>
            <a:gdLst/>
            <a:ahLst/>
            <a:cxnLst/>
            <a:rect l="l" t="t" r="r" b="b"/>
            <a:pathLst>
              <a:path w="9279203" h="2078243" extrusionOk="0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2079"/>
            </a:stretch>
          </a:blipFill>
          <a:ln>
            <a:noFill/>
          </a:ln>
        </p:spPr>
      </p:sp>
      <p:sp>
        <p:nvSpPr>
          <p:cNvPr id="210" name="Google Shape;210;p29">
            <a:extLst>
              <a:ext uri="{FF2B5EF4-FFF2-40B4-BE49-F238E27FC236}">
                <a16:creationId xmlns:a16="http://schemas.microsoft.com/office/drawing/2014/main" id="{BBD9DF4A-F23F-CE57-79D4-07FA20F2A152}"/>
              </a:ext>
            </a:extLst>
          </p:cNvPr>
          <p:cNvSpPr/>
          <p:nvPr/>
        </p:nvSpPr>
        <p:spPr>
          <a:xfrm rot="-1563210">
            <a:off x="278845" y="443456"/>
            <a:ext cx="722946" cy="1036482"/>
          </a:xfrm>
          <a:custGeom>
            <a:avLst/>
            <a:gdLst/>
            <a:ahLst/>
            <a:cxnLst/>
            <a:rect l="l" t="t" r="r" b="b"/>
            <a:pathLst>
              <a:path w="1443297" h="2069242" extrusionOk="0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1" name="Google Shape;211;p29">
            <a:extLst>
              <a:ext uri="{FF2B5EF4-FFF2-40B4-BE49-F238E27FC236}">
                <a16:creationId xmlns:a16="http://schemas.microsoft.com/office/drawing/2014/main" id="{2E53C5D0-6BEB-3203-1FE1-C0479E26A8A5}"/>
              </a:ext>
            </a:extLst>
          </p:cNvPr>
          <p:cNvSpPr/>
          <p:nvPr/>
        </p:nvSpPr>
        <p:spPr>
          <a:xfrm rot="240250">
            <a:off x="1132868" y="103227"/>
            <a:ext cx="582635" cy="835319"/>
          </a:xfrm>
          <a:custGeom>
            <a:avLst/>
            <a:gdLst/>
            <a:ahLst/>
            <a:cxnLst/>
            <a:rect l="l" t="t" r="r" b="b"/>
            <a:pathLst>
              <a:path w="1162426" h="1666560" extrusionOk="0">
                <a:moveTo>
                  <a:pt x="0" y="0"/>
                </a:moveTo>
                <a:lnTo>
                  <a:pt x="1162426" y="0"/>
                </a:lnTo>
                <a:lnTo>
                  <a:pt x="1162426" y="1666560"/>
                </a:lnTo>
                <a:lnTo>
                  <a:pt x="0" y="1666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12" name="Google Shape;212;p29">
            <a:extLst>
              <a:ext uri="{FF2B5EF4-FFF2-40B4-BE49-F238E27FC236}">
                <a16:creationId xmlns:a16="http://schemas.microsoft.com/office/drawing/2014/main" id="{66270848-1C7D-25F9-12CA-A9BFC8FB35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465" b="1456"/>
          <a:stretch/>
        </p:blipFill>
        <p:spPr>
          <a:xfrm rot="-1757969">
            <a:off x="7260400" y="3450564"/>
            <a:ext cx="1769876" cy="171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>
            <a:extLst>
              <a:ext uri="{FF2B5EF4-FFF2-40B4-BE49-F238E27FC236}">
                <a16:creationId xmlns:a16="http://schemas.microsoft.com/office/drawing/2014/main" id="{20804370-E059-217A-0C5B-14A91923082F}"/>
              </a:ext>
            </a:extLst>
          </p:cNvPr>
          <p:cNvSpPr txBox="1"/>
          <p:nvPr/>
        </p:nvSpPr>
        <p:spPr>
          <a:xfrm>
            <a:off x="742950" y="680400"/>
            <a:ext cx="76581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Baloo Thambi 2"/>
                <a:ea typeface="Baloo Thambi 2"/>
                <a:cs typeface="Baloo Thambi 2"/>
                <a:sym typeface="Baloo Thambi 2"/>
              </a:rPr>
              <a:t>References</a:t>
            </a:r>
            <a:endParaRPr lang="en-GB" sz="2600" b="1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14" name="Google Shape;214;p29">
            <a:extLst>
              <a:ext uri="{FF2B5EF4-FFF2-40B4-BE49-F238E27FC236}">
                <a16:creationId xmlns:a16="http://schemas.microsoft.com/office/drawing/2014/main" id="{AC08FF7A-DCCF-2F0E-9B1A-53543EFC82F8}"/>
              </a:ext>
            </a:extLst>
          </p:cNvPr>
          <p:cNvSpPr txBox="1"/>
          <p:nvPr/>
        </p:nvSpPr>
        <p:spPr>
          <a:xfrm>
            <a:off x="742950" y="1666551"/>
            <a:ext cx="6272705" cy="31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  <a:latin typeface="Baloo Thambi 2" panose="020B0604020202020204" charset="0"/>
                <a:ea typeface="Roboto"/>
                <a:cs typeface="Baloo Thambi 2" panose="020B0604020202020204" charset="0"/>
                <a:sym typeface="Roboto"/>
                <a:hlinkClick r:id="rId6"/>
              </a:rPr>
              <a:t>https://fullscale.io/blog/xamarin/</a:t>
            </a:r>
            <a:endParaRPr lang="en-GB" sz="1500" dirty="0">
              <a:solidFill>
                <a:schemeClr val="dk1"/>
              </a:solidFill>
              <a:latin typeface="Baloo Thambi 2" panose="020B0604020202020204" charset="0"/>
              <a:ea typeface="Roboto"/>
              <a:cs typeface="Baloo Thambi 2" panose="020B0604020202020204" charset="0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500" dirty="0">
                <a:solidFill>
                  <a:schemeClr val="dk1"/>
                </a:solidFill>
                <a:latin typeface="Baloo Thambi 2" panose="020B0604020202020204" charset="0"/>
                <a:ea typeface="Roboto"/>
                <a:cs typeface="Baloo Thambi 2" panose="020B0604020202020204" charset="0"/>
                <a:sym typeface="Roboto"/>
              </a:rPr>
            </a:br>
            <a:r>
              <a:rPr lang="en-GB" sz="1500" dirty="0">
                <a:solidFill>
                  <a:schemeClr val="dk1"/>
                </a:solidFill>
                <a:latin typeface="Baloo Thambi 2" panose="020B0604020202020204" charset="0"/>
                <a:ea typeface="Roboto"/>
                <a:cs typeface="Baloo Thambi 2" panose="020B0604020202020204" charset="0"/>
                <a:sym typeface="Roboto"/>
                <a:hlinkClick r:id="rId7"/>
              </a:rPr>
              <a:t>https://www.codementor.io/@justinauch/what-is-xamarin-and-why-do-we-use-it-fksh6xr9c</a:t>
            </a:r>
            <a:endParaRPr lang="en-GB" sz="1500" dirty="0">
              <a:solidFill>
                <a:schemeClr val="dk1"/>
              </a:solidFill>
              <a:latin typeface="Baloo Thambi 2" panose="020B0604020202020204" charset="0"/>
              <a:ea typeface="Roboto"/>
              <a:cs typeface="Baloo Thambi 2" panose="020B0604020202020204" charset="0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500" dirty="0">
                <a:solidFill>
                  <a:schemeClr val="dk1"/>
                </a:solidFill>
                <a:latin typeface="Baloo Thambi 2" panose="020B0604020202020204" charset="0"/>
                <a:ea typeface="Roboto"/>
                <a:cs typeface="Baloo Thambi 2" panose="020B0604020202020204" charset="0"/>
                <a:sym typeface="Roboto"/>
              </a:rPr>
            </a:br>
            <a:r>
              <a:rPr lang="en-GB" sz="1500" dirty="0">
                <a:solidFill>
                  <a:schemeClr val="dk1"/>
                </a:solidFill>
                <a:latin typeface="Baloo Thambi 2" panose="020B0604020202020204" charset="0"/>
                <a:ea typeface="Roboto"/>
                <a:cs typeface="Baloo Thambi 2" panose="020B0604020202020204" charset="0"/>
                <a:sym typeface="Roboto"/>
                <a:hlinkClick r:id="rId8"/>
              </a:rPr>
              <a:t>https://www.tutorialspoint.com/mobile_angular_ui/mobile_angular_ui_quick_guide.html</a:t>
            </a:r>
            <a:endParaRPr lang="en-GB" sz="1500" dirty="0">
              <a:solidFill>
                <a:schemeClr val="dk1"/>
              </a:solidFill>
              <a:latin typeface="Baloo Thambi 2" panose="020B0604020202020204" charset="0"/>
              <a:ea typeface="Roboto"/>
              <a:cs typeface="Baloo Thambi 2" panose="020B0604020202020204" charset="0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500" dirty="0">
                <a:solidFill>
                  <a:schemeClr val="dk1"/>
                </a:solidFill>
                <a:latin typeface="Baloo Thambi 2" panose="020B0604020202020204" charset="0"/>
                <a:ea typeface="Roboto"/>
                <a:cs typeface="Baloo Thambi 2" panose="020B0604020202020204" charset="0"/>
                <a:sym typeface="Roboto"/>
              </a:rPr>
            </a:br>
            <a:r>
              <a:rPr lang="en-GB" sz="1500" dirty="0">
                <a:solidFill>
                  <a:schemeClr val="dk1"/>
                </a:solidFill>
                <a:latin typeface="Baloo Thambi 2" panose="020B0604020202020204" charset="0"/>
                <a:ea typeface="Roboto"/>
                <a:cs typeface="Baloo Thambi 2" panose="020B0604020202020204" charset="0"/>
                <a:sym typeface="Roboto"/>
                <a:hlinkClick r:id="rId9"/>
              </a:rPr>
              <a:t>https://pro.okebajo.com/the-ultimate-guide-to-adobe-phonegap-everything-you-need-to-know/</a:t>
            </a:r>
            <a:endParaRPr lang="en-GB" sz="1500" dirty="0">
              <a:solidFill>
                <a:schemeClr val="dk1"/>
              </a:solidFill>
              <a:latin typeface="Baloo Thambi 2" panose="020B0604020202020204" charset="0"/>
              <a:ea typeface="Roboto"/>
              <a:cs typeface="Baloo Thambi 2" panose="020B0604020202020204" charset="0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Baloo Thambi 2" panose="020B0604020202020204" charset="0"/>
              <a:ea typeface="Roboto"/>
              <a:cs typeface="Baloo Thambi 2" panose="020B060402020202020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8457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>
            <a:off x="1034995" y="971934"/>
            <a:ext cx="3673825" cy="3593668"/>
          </a:xfrm>
          <a:custGeom>
            <a:avLst/>
            <a:gdLst/>
            <a:ahLst/>
            <a:cxnLst/>
            <a:rect l="l" t="t" r="r" b="b"/>
            <a:pathLst>
              <a:path w="7347649" h="7187337" extrusionOk="0">
                <a:moveTo>
                  <a:pt x="0" y="0"/>
                </a:moveTo>
                <a:lnTo>
                  <a:pt x="7347650" y="0"/>
                </a:lnTo>
                <a:lnTo>
                  <a:pt x="7347650" y="7187337"/>
                </a:lnTo>
                <a:lnTo>
                  <a:pt x="0" y="7187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3" name="Google Shape;143;p26"/>
          <p:cNvPicPr preferRelativeResize="0"/>
          <p:nvPr/>
        </p:nvPicPr>
        <p:blipFill rotWithShape="1">
          <a:blip r:embed="rId4">
            <a:alphaModFix/>
          </a:blip>
          <a:srcRect t="3505" b="3496"/>
          <a:stretch/>
        </p:blipFill>
        <p:spPr>
          <a:xfrm>
            <a:off x="1340480" y="1247147"/>
            <a:ext cx="2586112" cy="240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7704046" y="443403"/>
            <a:ext cx="744227" cy="645699"/>
          </a:xfrm>
          <a:custGeom>
            <a:avLst/>
            <a:gdLst/>
            <a:ahLst/>
            <a:cxnLst/>
            <a:rect l="l" t="t" r="r" b="b"/>
            <a:pathLst>
              <a:path w="1488455" h="1291398" extrusionOk="0">
                <a:moveTo>
                  <a:pt x="0" y="0"/>
                </a:moveTo>
                <a:lnTo>
                  <a:pt x="1488455" y="0"/>
                </a:lnTo>
                <a:lnTo>
                  <a:pt x="1488455" y="1291398"/>
                </a:lnTo>
                <a:lnTo>
                  <a:pt x="0" y="1291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6" name="Google Shape;146;p26"/>
          <p:cNvSpPr txBox="1"/>
          <p:nvPr/>
        </p:nvSpPr>
        <p:spPr>
          <a:xfrm>
            <a:off x="4708820" y="1800699"/>
            <a:ext cx="4435180" cy="325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Baloo Thambi 2"/>
                <a:ea typeface="Baloo Thambi 2"/>
                <a:cs typeface="Baloo Thambi 2"/>
                <a:sym typeface="Baloo Thambi 2"/>
              </a:rPr>
              <a:t>Founded in 2011 by Mono creators, Xamarin was designed to solve the challenge of building native mobile apps across Android, iOS, and Windows without duplicating code.</a:t>
            </a:r>
            <a:endParaRPr sz="2000" dirty="0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Baloo Thambi 2"/>
                <a:ea typeface="Baloo Thambi 2"/>
                <a:cs typeface="Baloo Thambi 2"/>
                <a:sym typeface="Baloo Thambi 2"/>
              </a:rPr>
              <a:t>Before Xamarin, developers maintained separate codebases for each platform, increasing time and costs.</a:t>
            </a:r>
            <a:endParaRPr sz="2000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5227858" y="253953"/>
            <a:ext cx="3025390" cy="74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latin typeface="Baloo Thambi 2"/>
                <a:ea typeface="Baloo Thambi 2"/>
                <a:cs typeface="Baloo Thambi 2"/>
                <a:sym typeface="Baloo Thambi 2"/>
              </a:rPr>
              <a:t>Xamarin</a:t>
            </a:r>
            <a:endParaRPr sz="3200" b="1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A91CD-2A5F-21A5-829A-7AF297D64D27}"/>
              </a:ext>
            </a:extLst>
          </p:cNvPr>
          <p:cNvSpPr txBox="1"/>
          <p:nvPr/>
        </p:nvSpPr>
        <p:spPr>
          <a:xfrm>
            <a:off x="4603698" y="1390879"/>
            <a:ext cx="320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Baloo Thambi 2"/>
                <a:ea typeface="Baloo Thambi 2"/>
                <a:cs typeface="Baloo Thambi 2"/>
                <a:sym typeface="Baloo Thambi 2"/>
              </a:rPr>
              <a:t>Background and Purpose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601425" y="755795"/>
            <a:ext cx="3001790" cy="3786661"/>
          </a:xfrm>
          <a:custGeom>
            <a:avLst/>
            <a:gdLst/>
            <a:ahLst/>
            <a:cxnLst/>
            <a:rect l="l" t="t" r="r" b="b"/>
            <a:pathLst>
              <a:path w="6003579" h="7573322" extrusionOk="0">
                <a:moveTo>
                  <a:pt x="0" y="0"/>
                </a:moveTo>
                <a:lnTo>
                  <a:pt x="6003579" y="0"/>
                </a:lnTo>
                <a:lnTo>
                  <a:pt x="6003579" y="7573322"/>
                </a:lnTo>
                <a:lnTo>
                  <a:pt x="0" y="757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3" name="Google Shape;153;p27"/>
          <p:cNvGrpSpPr/>
          <p:nvPr/>
        </p:nvGrpSpPr>
        <p:grpSpPr>
          <a:xfrm>
            <a:off x="897275" y="2094300"/>
            <a:ext cx="277436" cy="284513"/>
            <a:chOff x="-19" y="-14805"/>
            <a:chExt cx="739829" cy="758700"/>
          </a:xfrm>
        </p:grpSpPr>
        <p:grpSp>
          <p:nvGrpSpPr>
            <p:cNvPr id="154" name="Google Shape;154;p27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155" name="Google Shape;15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Baloo Thambi 2"/>
                  <a:ea typeface="Baloo Thambi 2"/>
                  <a:cs typeface="Baloo Thambi 2"/>
                  <a:sym typeface="Baloo Thambi 2"/>
                </a:endParaRPr>
              </a:p>
            </p:txBody>
          </p:sp>
          <p:sp>
            <p:nvSpPr>
              <p:cNvPr id="156" name="Google Shape;156;p27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 i="0" u="none" strike="noStrike" cap="none">
                  <a:solidFill>
                    <a:schemeClr val="dk1"/>
                  </a:solidFill>
                  <a:latin typeface="Baloo Thambi 2"/>
                  <a:ea typeface="Baloo Thambi 2"/>
                  <a:cs typeface="Baloo Thambi 2"/>
                  <a:sym typeface="Baloo Thambi 2"/>
                </a:endParaRPr>
              </a:p>
            </p:txBody>
          </p:sp>
        </p:grpSp>
        <p:sp>
          <p:nvSpPr>
            <p:cNvPr id="157" name="Google Shape;157;p27"/>
            <p:cNvSpPr txBox="1"/>
            <p:nvPr/>
          </p:nvSpPr>
          <p:spPr>
            <a:xfrm>
              <a:off x="-19" y="-14805"/>
              <a:ext cx="7398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231F20"/>
                  </a:solidFill>
                  <a:latin typeface="Baloo Thambi 2"/>
                  <a:ea typeface="Baloo Thambi 2"/>
                  <a:cs typeface="Baloo Thambi 2"/>
                  <a:sym typeface="Baloo Thambi 2"/>
                </a:rPr>
                <a:t>1</a:t>
              </a:r>
              <a:endParaRPr sz="1600" b="1">
                <a:latin typeface="Baloo Thambi 2"/>
                <a:ea typeface="Baloo Thambi 2"/>
                <a:cs typeface="Baloo Thambi 2"/>
                <a:sym typeface="Baloo Thambi 2"/>
              </a:endParaRPr>
            </a:p>
          </p:txBody>
        </p:sp>
      </p:grpSp>
      <p:grpSp>
        <p:nvGrpSpPr>
          <p:cNvPr id="158" name="Google Shape;158;p27"/>
          <p:cNvGrpSpPr/>
          <p:nvPr/>
        </p:nvGrpSpPr>
        <p:grpSpPr>
          <a:xfrm>
            <a:off x="897275" y="2866250"/>
            <a:ext cx="277436" cy="281475"/>
            <a:chOff x="-19" y="-10785"/>
            <a:chExt cx="739829" cy="750600"/>
          </a:xfrm>
        </p:grpSpPr>
        <p:grpSp>
          <p:nvGrpSpPr>
            <p:cNvPr id="159" name="Google Shape;159;p27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160" name="Google Shape;16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7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2" name="Google Shape;162;p27"/>
            <p:cNvSpPr txBox="1"/>
            <p:nvPr/>
          </p:nvSpPr>
          <p:spPr>
            <a:xfrm>
              <a:off x="-19" y="-10785"/>
              <a:ext cx="739800" cy="75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231F20"/>
                  </a:solidFill>
                  <a:latin typeface="Baloo Thambi 2"/>
                  <a:ea typeface="Baloo Thambi 2"/>
                  <a:cs typeface="Baloo Thambi 2"/>
                  <a:sym typeface="Baloo Thambi 2"/>
                </a:rPr>
                <a:t>2</a:t>
              </a:r>
              <a:endParaRPr sz="1600" b="1">
                <a:latin typeface="Baloo Thambi 2"/>
                <a:ea typeface="Baloo Thambi 2"/>
                <a:cs typeface="Baloo Thambi 2"/>
                <a:sym typeface="Baloo Thambi 2"/>
              </a:endParaRPr>
            </a:p>
          </p:txBody>
        </p:sp>
      </p:grpSp>
      <p:grpSp>
        <p:nvGrpSpPr>
          <p:cNvPr id="163" name="Google Shape;163;p27"/>
          <p:cNvGrpSpPr/>
          <p:nvPr/>
        </p:nvGrpSpPr>
        <p:grpSpPr>
          <a:xfrm>
            <a:off x="897250" y="3637425"/>
            <a:ext cx="277461" cy="284513"/>
            <a:chOff x="-85" y="-18835"/>
            <a:chExt cx="739896" cy="758700"/>
          </a:xfrm>
        </p:grpSpPr>
        <p:grpSp>
          <p:nvGrpSpPr>
            <p:cNvPr id="164" name="Google Shape;164;p27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165" name="Google Shape;16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7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" name="Google Shape;167;p27"/>
            <p:cNvSpPr txBox="1"/>
            <p:nvPr/>
          </p:nvSpPr>
          <p:spPr>
            <a:xfrm>
              <a:off x="-85" y="-18835"/>
              <a:ext cx="7398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231F20"/>
                  </a:solidFill>
                  <a:latin typeface="Baloo Thambi 2"/>
                  <a:ea typeface="Baloo Thambi 2"/>
                  <a:cs typeface="Baloo Thambi 2"/>
                  <a:sym typeface="Baloo Thambi 2"/>
                </a:rPr>
                <a:t>3</a:t>
              </a:r>
              <a:endParaRPr sz="1600" b="1">
                <a:latin typeface="Baloo Thambi 2"/>
                <a:ea typeface="Baloo Thambi 2"/>
                <a:cs typeface="Baloo Thambi 2"/>
                <a:sym typeface="Baloo Thambi 2"/>
              </a:endParaRPr>
            </a:p>
          </p:txBody>
        </p:sp>
      </p:grpSp>
      <p:grpSp>
        <p:nvGrpSpPr>
          <p:cNvPr id="168" name="Google Shape;168;p27"/>
          <p:cNvGrpSpPr/>
          <p:nvPr/>
        </p:nvGrpSpPr>
        <p:grpSpPr>
          <a:xfrm>
            <a:off x="3674652" y="767804"/>
            <a:ext cx="4645299" cy="3775289"/>
            <a:chOff x="0" y="0"/>
            <a:chExt cx="12654042" cy="10284089"/>
          </a:xfrm>
        </p:grpSpPr>
        <p:sp>
          <p:nvSpPr>
            <p:cNvPr id="169" name="Google Shape;169;p27"/>
            <p:cNvSpPr/>
            <p:nvPr/>
          </p:nvSpPr>
          <p:spPr>
            <a:xfrm>
              <a:off x="31750" y="31750"/>
              <a:ext cx="12590542" cy="10220589"/>
            </a:xfrm>
            <a:custGeom>
              <a:avLst/>
              <a:gdLst/>
              <a:ahLst/>
              <a:cxnLst/>
              <a:rect l="l" t="t" r="r" b="b"/>
              <a:pathLst>
                <a:path w="12590542" h="10220589" extrusionOk="0">
                  <a:moveTo>
                    <a:pt x="12497832" y="10220589"/>
                  </a:moveTo>
                  <a:lnTo>
                    <a:pt x="92710" y="10220589"/>
                  </a:lnTo>
                  <a:cubicBezTo>
                    <a:pt x="41910" y="10220589"/>
                    <a:pt x="0" y="10178679"/>
                    <a:pt x="0" y="1012787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496562" y="0"/>
                  </a:lnTo>
                  <a:cubicBezTo>
                    <a:pt x="12547362" y="0"/>
                    <a:pt x="12589272" y="41910"/>
                    <a:pt x="12589272" y="92710"/>
                  </a:cubicBezTo>
                  <a:lnTo>
                    <a:pt x="12589272" y="10126609"/>
                  </a:lnTo>
                  <a:cubicBezTo>
                    <a:pt x="12590542" y="10178679"/>
                    <a:pt x="12548632" y="10220589"/>
                    <a:pt x="12497832" y="10220589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0" y="0"/>
              <a:ext cx="12654042" cy="10284089"/>
            </a:xfrm>
            <a:custGeom>
              <a:avLst/>
              <a:gdLst/>
              <a:ahLst/>
              <a:cxnLst/>
              <a:rect l="l" t="t" r="r" b="b"/>
              <a:pathLst>
                <a:path w="12654042" h="10284089" extrusionOk="0">
                  <a:moveTo>
                    <a:pt x="12529582" y="59690"/>
                  </a:moveTo>
                  <a:cubicBezTo>
                    <a:pt x="12565142" y="59690"/>
                    <a:pt x="12594352" y="88900"/>
                    <a:pt x="12594352" y="124460"/>
                  </a:cubicBezTo>
                  <a:lnTo>
                    <a:pt x="12594352" y="10159629"/>
                  </a:lnTo>
                  <a:cubicBezTo>
                    <a:pt x="12594352" y="10195189"/>
                    <a:pt x="12565142" y="10224399"/>
                    <a:pt x="12529582" y="10224399"/>
                  </a:cubicBezTo>
                  <a:lnTo>
                    <a:pt x="124460" y="10224399"/>
                  </a:lnTo>
                  <a:cubicBezTo>
                    <a:pt x="88900" y="10224399"/>
                    <a:pt x="59690" y="10195189"/>
                    <a:pt x="59690" y="101596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529582" y="59690"/>
                  </a:lnTo>
                  <a:moveTo>
                    <a:pt x="12529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159629"/>
                  </a:lnTo>
                  <a:cubicBezTo>
                    <a:pt x="0" y="10228209"/>
                    <a:pt x="55880" y="10284089"/>
                    <a:pt x="124460" y="10284089"/>
                  </a:cubicBezTo>
                  <a:lnTo>
                    <a:pt x="12529582" y="10284089"/>
                  </a:lnTo>
                  <a:cubicBezTo>
                    <a:pt x="12598162" y="10284089"/>
                    <a:pt x="12654042" y="10228209"/>
                    <a:pt x="12654042" y="10159629"/>
                  </a:cubicBezTo>
                  <a:lnTo>
                    <a:pt x="12654042" y="124460"/>
                  </a:lnTo>
                  <a:cubicBezTo>
                    <a:pt x="12654042" y="55880"/>
                    <a:pt x="12598162" y="0"/>
                    <a:pt x="1252958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7"/>
          <p:cNvSpPr/>
          <p:nvPr/>
        </p:nvSpPr>
        <p:spPr>
          <a:xfrm rot="-1563210">
            <a:off x="-15584" y="4025684"/>
            <a:ext cx="722946" cy="1036482"/>
          </a:xfrm>
          <a:custGeom>
            <a:avLst/>
            <a:gdLst/>
            <a:ahLst/>
            <a:cxnLst/>
            <a:rect l="l" t="t" r="r" b="b"/>
            <a:pathLst>
              <a:path w="1443297" h="2069242" extrusionOk="0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2" name="Google Shape;172;p27"/>
          <p:cNvSpPr/>
          <p:nvPr/>
        </p:nvSpPr>
        <p:spPr>
          <a:xfrm rot="5021485">
            <a:off x="8251066" y="248744"/>
            <a:ext cx="757868" cy="690349"/>
          </a:xfrm>
          <a:custGeom>
            <a:avLst/>
            <a:gdLst/>
            <a:ahLst/>
            <a:cxnLst/>
            <a:rect l="l" t="t" r="r" b="b"/>
            <a:pathLst>
              <a:path w="1514128" h="1379233" extrusionOk="0">
                <a:moveTo>
                  <a:pt x="0" y="0"/>
                </a:moveTo>
                <a:lnTo>
                  <a:pt x="1514128" y="0"/>
                </a:lnTo>
                <a:lnTo>
                  <a:pt x="1514128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3" name="Google Shape;173;p27"/>
          <p:cNvSpPr txBox="1"/>
          <p:nvPr/>
        </p:nvSpPr>
        <p:spPr>
          <a:xfrm>
            <a:off x="1264900" y="2136671"/>
            <a:ext cx="2079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aloo Thambi 2"/>
                <a:ea typeface="Baloo Thambi 2"/>
                <a:cs typeface="Baloo Thambi 2"/>
                <a:sym typeface="Baloo Thambi 2"/>
              </a:rPr>
              <a:t>Primary language: C# using the .NET framework</a:t>
            </a:r>
            <a:endParaRPr sz="12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64900" y="2910878"/>
            <a:ext cx="2079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aloo Thambi 2"/>
                <a:ea typeface="Baloo Thambi 2"/>
                <a:cs typeface="Baloo Thambi 2"/>
                <a:sym typeface="Baloo Thambi 2"/>
              </a:rPr>
              <a:t>Development environment: Microsoft Visual Studio</a:t>
            </a:r>
            <a:endParaRPr sz="12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1264900" y="3695850"/>
            <a:ext cx="2079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aloo Thambi 2"/>
                <a:ea typeface="Baloo Thambi 2"/>
                <a:cs typeface="Baloo Thambi 2"/>
                <a:sym typeface="Baloo Thambi 2"/>
              </a:rPr>
              <a:t>Access to native Android and iOS SDKs via bindings</a:t>
            </a:r>
            <a:endParaRPr sz="12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6">
            <a:alphaModFix/>
          </a:blip>
          <a:srcRect t="10261" b="10253"/>
          <a:stretch/>
        </p:blipFill>
        <p:spPr>
          <a:xfrm>
            <a:off x="3806600" y="908550"/>
            <a:ext cx="4384776" cy="3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 rot="1916685" flipH="1">
            <a:off x="7227173" y="4304093"/>
            <a:ext cx="2217410" cy="556368"/>
          </a:xfrm>
          <a:custGeom>
            <a:avLst/>
            <a:gdLst/>
            <a:ahLst/>
            <a:cxnLst/>
            <a:rect l="l" t="t" r="r" b="b"/>
            <a:pathLst>
              <a:path w="4427299" h="1110849" extrusionOk="0">
                <a:moveTo>
                  <a:pt x="0" y="1110850"/>
                </a:moveTo>
                <a:lnTo>
                  <a:pt x="4427299" y="1110850"/>
                </a:lnTo>
                <a:lnTo>
                  <a:pt x="4427299" y="0"/>
                </a:lnTo>
                <a:lnTo>
                  <a:pt x="0" y="0"/>
                </a:lnTo>
                <a:lnTo>
                  <a:pt x="0" y="111085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8" name="Google Shape;178;p27"/>
          <p:cNvSpPr txBox="1"/>
          <p:nvPr/>
        </p:nvSpPr>
        <p:spPr>
          <a:xfrm>
            <a:off x="816225" y="1152025"/>
            <a:ext cx="25815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Baloo Thambi 2"/>
                <a:ea typeface="Baloo Thambi 2"/>
                <a:cs typeface="Baloo Thambi 2"/>
                <a:sym typeface="Baloo Thambi 2"/>
              </a:rPr>
              <a:t>Xamarin: Tools and Languages</a:t>
            </a:r>
            <a:endParaRPr sz="20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/>
          <p:nvPr/>
        </p:nvSpPr>
        <p:spPr>
          <a:xfrm rot="2126268">
            <a:off x="4251764" y="1124066"/>
            <a:ext cx="718760" cy="654725"/>
          </a:xfrm>
          <a:custGeom>
            <a:avLst/>
            <a:gdLst/>
            <a:ahLst/>
            <a:cxnLst/>
            <a:rect l="l" t="t" r="r" b="b"/>
            <a:pathLst>
              <a:path w="1437070" h="1309040" extrusionOk="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28"/>
          <p:cNvSpPr/>
          <p:nvPr/>
        </p:nvSpPr>
        <p:spPr>
          <a:xfrm rot="-1639942">
            <a:off x="5238654" y="1448053"/>
            <a:ext cx="1100125" cy="306474"/>
          </a:xfrm>
          <a:custGeom>
            <a:avLst/>
            <a:gdLst/>
            <a:ahLst/>
            <a:cxnLst/>
            <a:rect l="l" t="t" r="r" b="b"/>
            <a:pathLst>
              <a:path w="2196191" h="611817" extrusionOk="0">
                <a:moveTo>
                  <a:pt x="0" y="0"/>
                </a:moveTo>
                <a:lnTo>
                  <a:pt x="2196190" y="0"/>
                </a:lnTo>
                <a:lnTo>
                  <a:pt x="2196190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33077"/>
            </a:stretch>
          </a:blipFill>
          <a:ln>
            <a:noFill/>
          </a:ln>
        </p:spPr>
      </p:sp>
      <p:sp>
        <p:nvSpPr>
          <p:cNvPr id="185" name="Google Shape;185;p28"/>
          <p:cNvSpPr/>
          <p:nvPr/>
        </p:nvSpPr>
        <p:spPr>
          <a:xfrm>
            <a:off x="982100" y="369988"/>
            <a:ext cx="1830600" cy="1231800"/>
          </a:xfrm>
          <a:prstGeom prst="roundRect">
            <a:avLst>
              <a:gd name="adj" fmla="val 16667"/>
            </a:avLst>
          </a:prstGeom>
          <a:solidFill>
            <a:srgbClr val="C2EB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1085900" y="439850"/>
            <a:ext cx="16230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aloo Thambi 2"/>
                <a:ea typeface="Baloo Thambi 2"/>
                <a:cs typeface="Baloo Thambi 2"/>
                <a:sym typeface="Baloo Thambi 2"/>
              </a:rPr>
              <a:t>Up to 90% code sharing across platforms</a:t>
            </a:r>
            <a:endParaRPr sz="10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87" name="Google Shape;187;p28"/>
          <p:cNvSpPr/>
          <p:nvPr/>
        </p:nvSpPr>
        <p:spPr>
          <a:xfrm rot="206018">
            <a:off x="5625735" y="2239999"/>
            <a:ext cx="1100070" cy="306459"/>
          </a:xfrm>
          <a:custGeom>
            <a:avLst/>
            <a:gdLst/>
            <a:ahLst/>
            <a:cxnLst/>
            <a:rect l="l" t="t" r="r" b="b"/>
            <a:pathLst>
              <a:path w="2196191" h="611817" extrusionOk="0">
                <a:moveTo>
                  <a:pt x="0" y="0"/>
                </a:moveTo>
                <a:lnTo>
                  <a:pt x="2196190" y="0"/>
                </a:lnTo>
                <a:lnTo>
                  <a:pt x="2196190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33077"/>
            </a:stretch>
          </a:blipFill>
          <a:ln>
            <a:noFill/>
          </a:ln>
        </p:spPr>
      </p:sp>
      <p:sp>
        <p:nvSpPr>
          <p:cNvPr id="188" name="Google Shape;188;p28"/>
          <p:cNvSpPr/>
          <p:nvPr/>
        </p:nvSpPr>
        <p:spPr>
          <a:xfrm rot="1547762">
            <a:off x="5302781" y="3247469"/>
            <a:ext cx="1097670" cy="305790"/>
          </a:xfrm>
          <a:custGeom>
            <a:avLst/>
            <a:gdLst/>
            <a:ahLst/>
            <a:cxnLst/>
            <a:rect l="l" t="t" r="r" b="b"/>
            <a:pathLst>
              <a:path w="2196191" h="611817" extrusionOk="0">
                <a:moveTo>
                  <a:pt x="0" y="0"/>
                </a:moveTo>
                <a:lnTo>
                  <a:pt x="2196190" y="0"/>
                </a:lnTo>
                <a:lnTo>
                  <a:pt x="2196190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33077"/>
            </a:stretch>
          </a:blipFill>
          <a:ln>
            <a:noFill/>
          </a:ln>
        </p:spPr>
      </p:sp>
      <p:sp>
        <p:nvSpPr>
          <p:cNvPr id="189" name="Google Shape;189;p28"/>
          <p:cNvSpPr/>
          <p:nvPr/>
        </p:nvSpPr>
        <p:spPr>
          <a:xfrm rot="-8773821">
            <a:off x="2977170" y="1507971"/>
            <a:ext cx="1096406" cy="305438"/>
          </a:xfrm>
          <a:custGeom>
            <a:avLst/>
            <a:gdLst/>
            <a:ahLst/>
            <a:cxnLst/>
            <a:rect l="l" t="t" r="r" b="b"/>
            <a:pathLst>
              <a:path w="2196191" h="611817" extrusionOk="0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33077"/>
            </a:stretch>
          </a:blipFill>
          <a:ln>
            <a:noFill/>
          </a:ln>
        </p:spPr>
      </p:sp>
      <p:sp>
        <p:nvSpPr>
          <p:cNvPr id="190" name="Google Shape;190;p28"/>
          <p:cNvSpPr/>
          <p:nvPr/>
        </p:nvSpPr>
        <p:spPr>
          <a:xfrm rot="-10368226">
            <a:off x="2437613" y="2373111"/>
            <a:ext cx="1095746" cy="305254"/>
          </a:xfrm>
          <a:custGeom>
            <a:avLst/>
            <a:gdLst/>
            <a:ahLst/>
            <a:cxnLst/>
            <a:rect l="l" t="t" r="r" b="b"/>
            <a:pathLst>
              <a:path w="2196191" h="611817" extrusionOk="0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33077"/>
            </a:stretch>
          </a:blipFill>
          <a:ln>
            <a:noFill/>
          </a:ln>
        </p:spPr>
      </p:sp>
      <p:sp>
        <p:nvSpPr>
          <p:cNvPr id="191" name="Google Shape;191;p28"/>
          <p:cNvSpPr/>
          <p:nvPr/>
        </p:nvSpPr>
        <p:spPr>
          <a:xfrm rot="9136890">
            <a:off x="2960767" y="3247447"/>
            <a:ext cx="1097793" cy="305824"/>
          </a:xfrm>
          <a:custGeom>
            <a:avLst/>
            <a:gdLst/>
            <a:ahLst/>
            <a:cxnLst/>
            <a:rect l="l" t="t" r="r" b="b"/>
            <a:pathLst>
              <a:path w="2196191" h="611817" extrusionOk="0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33077"/>
            </a:stretch>
          </a:blipFill>
          <a:ln>
            <a:noFill/>
          </a:ln>
        </p:spPr>
      </p:sp>
      <p:sp>
        <p:nvSpPr>
          <p:cNvPr id="192" name="Google Shape;192;p28"/>
          <p:cNvSpPr/>
          <p:nvPr/>
        </p:nvSpPr>
        <p:spPr>
          <a:xfrm>
            <a:off x="524900" y="1893988"/>
            <a:ext cx="1830600" cy="1231800"/>
          </a:xfrm>
          <a:prstGeom prst="roundRect">
            <a:avLst>
              <a:gd name="adj" fmla="val 16667"/>
            </a:avLst>
          </a:prstGeom>
          <a:solidFill>
            <a:srgbClr val="FBC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/>
          <p:nvPr/>
        </p:nvSpPr>
        <p:spPr>
          <a:xfrm rot="-8257807">
            <a:off x="4336131" y="3253599"/>
            <a:ext cx="719693" cy="655575"/>
          </a:xfrm>
          <a:custGeom>
            <a:avLst/>
            <a:gdLst/>
            <a:ahLst/>
            <a:cxnLst/>
            <a:rect l="l" t="t" r="r" b="b"/>
            <a:pathLst>
              <a:path w="1437070" h="1309040" extrusionOk="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4" name="Google Shape;194;p28"/>
          <p:cNvSpPr txBox="1"/>
          <p:nvPr/>
        </p:nvSpPr>
        <p:spPr>
          <a:xfrm>
            <a:off x="628700" y="1963846"/>
            <a:ext cx="16230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aloo Thambi 2"/>
                <a:ea typeface="Baloo Thambi 2"/>
                <a:cs typeface="Baloo Thambi 2"/>
                <a:sym typeface="Baloo Thambi 2"/>
              </a:rPr>
              <a:t>Native performance with direct API access</a:t>
            </a:r>
            <a:endParaRPr sz="10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1122025" y="3487938"/>
            <a:ext cx="1830600" cy="1231800"/>
          </a:xfrm>
          <a:prstGeom prst="roundRect">
            <a:avLst>
              <a:gd name="adj" fmla="val 16667"/>
            </a:avLst>
          </a:prstGeom>
          <a:solidFill>
            <a:srgbClr val="E6B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1225825" y="3557796"/>
            <a:ext cx="16230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aloo Thambi 2"/>
                <a:ea typeface="Baloo Thambi 2"/>
                <a:cs typeface="Baloo Thambi 2"/>
                <a:sym typeface="Baloo Thambi 2"/>
              </a:rPr>
              <a:t>Large developer community and open-source support</a:t>
            </a:r>
            <a:endParaRPr sz="10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6345400" y="369938"/>
            <a:ext cx="1830600" cy="1231800"/>
          </a:xfrm>
          <a:prstGeom prst="roundRect">
            <a:avLst>
              <a:gd name="adj" fmla="val 16667"/>
            </a:avLst>
          </a:prstGeom>
          <a:solidFill>
            <a:srgbClr val="FBC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6449200" y="439796"/>
            <a:ext cx="16230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aloo Thambi 2"/>
                <a:ea typeface="Baloo Thambi 2"/>
                <a:cs typeface="Baloo Thambi 2"/>
                <a:sym typeface="Baloo Thambi 2"/>
              </a:rPr>
              <a:t>Cost-effective single codebase</a:t>
            </a:r>
            <a:endParaRPr sz="10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6775050" y="1893938"/>
            <a:ext cx="1830600" cy="1231800"/>
          </a:xfrm>
          <a:prstGeom prst="roundRect">
            <a:avLst>
              <a:gd name="adj" fmla="val 16667"/>
            </a:avLst>
          </a:prstGeom>
          <a:solidFill>
            <a:srgbClr val="E6B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6878850" y="1963796"/>
            <a:ext cx="16230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aloo Thambi 2"/>
                <a:ea typeface="Baloo Thambi 2"/>
                <a:cs typeface="Baloo Thambi 2"/>
                <a:sym typeface="Baloo Thambi 2"/>
              </a:rPr>
              <a:t>Supports third-party libraries (Java, Objective-C, C++)</a:t>
            </a:r>
            <a:endParaRPr sz="10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6467400" y="3477438"/>
            <a:ext cx="1830600" cy="1231800"/>
          </a:xfrm>
          <a:prstGeom prst="roundRect">
            <a:avLst>
              <a:gd name="adj" fmla="val 16667"/>
            </a:avLst>
          </a:prstGeom>
          <a:solidFill>
            <a:srgbClr val="C2EB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6571200" y="3547300"/>
            <a:ext cx="16230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aloo Thambi 2"/>
                <a:ea typeface="Baloo Thambi 2"/>
                <a:cs typeface="Baloo Thambi 2"/>
                <a:sym typeface="Baloo Thambi 2"/>
              </a:rPr>
              <a:t>Integrated testing and debugging with Visual Studio App Center</a:t>
            </a:r>
            <a:endParaRPr sz="10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3586300" y="1737250"/>
            <a:ext cx="21495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Baloo Thambi 2"/>
                <a:ea typeface="Baloo Thambi 2"/>
                <a:cs typeface="Baloo Thambi 2"/>
                <a:sym typeface="Baloo Thambi 2"/>
              </a:rPr>
              <a:t>Xamarin: Key Features</a:t>
            </a:r>
            <a:endParaRPr sz="20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/>
          <p:nvPr/>
        </p:nvSpPr>
        <p:spPr>
          <a:xfrm>
            <a:off x="3525716" y="-34289"/>
            <a:ext cx="5041619" cy="696660"/>
          </a:xfrm>
          <a:custGeom>
            <a:avLst/>
            <a:gdLst/>
            <a:ahLst/>
            <a:cxnLst/>
            <a:rect l="l" t="t" r="r" b="b"/>
            <a:pathLst>
              <a:path w="10083238" h="1393320" extrusionOk="0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9" name="Google Shape;209;p29"/>
          <p:cNvSpPr/>
          <p:nvPr/>
        </p:nvSpPr>
        <p:spPr>
          <a:xfrm rot="10800000">
            <a:off x="-2049337" y="4452709"/>
            <a:ext cx="4639602" cy="1039122"/>
          </a:xfrm>
          <a:custGeom>
            <a:avLst/>
            <a:gdLst/>
            <a:ahLst/>
            <a:cxnLst/>
            <a:rect l="l" t="t" r="r" b="b"/>
            <a:pathLst>
              <a:path w="9279203" h="2078243" extrusionOk="0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2079"/>
            </a:stretch>
          </a:blipFill>
          <a:ln>
            <a:noFill/>
          </a:ln>
        </p:spPr>
      </p:sp>
      <p:sp>
        <p:nvSpPr>
          <p:cNvPr id="210" name="Google Shape;210;p29"/>
          <p:cNvSpPr/>
          <p:nvPr/>
        </p:nvSpPr>
        <p:spPr>
          <a:xfrm rot="-1563210">
            <a:off x="278845" y="443456"/>
            <a:ext cx="722946" cy="1036482"/>
          </a:xfrm>
          <a:custGeom>
            <a:avLst/>
            <a:gdLst/>
            <a:ahLst/>
            <a:cxnLst/>
            <a:rect l="l" t="t" r="r" b="b"/>
            <a:pathLst>
              <a:path w="1443297" h="2069242" extrusionOk="0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1" name="Google Shape;211;p29"/>
          <p:cNvSpPr/>
          <p:nvPr/>
        </p:nvSpPr>
        <p:spPr>
          <a:xfrm rot="240250">
            <a:off x="1132868" y="103227"/>
            <a:ext cx="582635" cy="835319"/>
          </a:xfrm>
          <a:custGeom>
            <a:avLst/>
            <a:gdLst/>
            <a:ahLst/>
            <a:cxnLst/>
            <a:rect l="l" t="t" r="r" b="b"/>
            <a:pathLst>
              <a:path w="1162426" h="1666560" extrusionOk="0">
                <a:moveTo>
                  <a:pt x="0" y="0"/>
                </a:moveTo>
                <a:lnTo>
                  <a:pt x="1162426" y="0"/>
                </a:lnTo>
                <a:lnTo>
                  <a:pt x="1162426" y="1666560"/>
                </a:lnTo>
                <a:lnTo>
                  <a:pt x="0" y="1666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12" name="Google Shape;212;p29"/>
          <p:cNvPicPr preferRelativeResize="0"/>
          <p:nvPr/>
        </p:nvPicPr>
        <p:blipFill rotWithShape="1">
          <a:blip r:embed="rId5">
            <a:alphaModFix/>
          </a:blip>
          <a:srcRect t="1465" b="1456"/>
          <a:stretch/>
        </p:blipFill>
        <p:spPr>
          <a:xfrm rot="-1757969">
            <a:off x="7260400" y="3450564"/>
            <a:ext cx="1769876" cy="171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742950" y="680400"/>
            <a:ext cx="76581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>
                <a:latin typeface="Baloo Thambi 2"/>
                <a:ea typeface="Baloo Thambi 2"/>
                <a:cs typeface="Baloo Thambi 2"/>
                <a:sym typeface="Baloo Thambi 2"/>
              </a:rPr>
              <a:t>Mobile Angular UI</a:t>
            </a:r>
            <a:endParaRPr sz="2600" b="1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742950" y="2365661"/>
            <a:ext cx="6272705" cy="204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  <a:latin typeface="Baloo Thambi 2" panose="020B0604020202020204" charset="0"/>
                <a:ea typeface="Roboto"/>
                <a:cs typeface="Baloo Thambi 2" panose="020B0604020202020204" charset="0"/>
                <a:sym typeface="Roboto"/>
              </a:rPr>
              <a:t>Using Mobile Angular UI, developers could easily build responsive, interactive mobile interfaces by combining AngularJS and Bootstrap, all without relying on jQuery.</a:t>
            </a:r>
            <a:endParaRPr sz="1500" dirty="0">
              <a:solidFill>
                <a:schemeClr val="dk1"/>
              </a:solidFill>
              <a:latin typeface="Baloo Thambi 2" panose="020B0604020202020204" charset="0"/>
              <a:ea typeface="Roboto"/>
              <a:cs typeface="Baloo Thambi 2" panose="020B0604020202020204" charset="0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Baloo Thambi 2" panose="020B0604020202020204" charset="0"/>
              <a:ea typeface="Roboto"/>
              <a:cs typeface="Baloo Thambi 2" panose="020B0604020202020204" charset="0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  <a:latin typeface="Baloo Thambi 2" panose="020B0604020202020204" charset="0"/>
                <a:ea typeface="Roboto"/>
                <a:cs typeface="Baloo Thambi 2" panose="020B0604020202020204" charset="0"/>
                <a:sym typeface="Roboto"/>
              </a:rPr>
              <a:t>Before Mobile Angular UI, creating mobile-friendly web apps was difficult with Bootstrap alone, as it lacked essential mobile components and touch support.</a:t>
            </a:r>
            <a:endParaRPr sz="1500" dirty="0">
              <a:solidFill>
                <a:schemeClr val="dk1"/>
              </a:solidFill>
              <a:latin typeface="Baloo Thambi 2" panose="020B0604020202020204" charset="0"/>
              <a:ea typeface="Roboto"/>
              <a:cs typeface="Baloo Thambi 2" panose="020B0604020202020204" charset="0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CD037-D8E3-D46F-31B6-F7354FE9525A}"/>
              </a:ext>
            </a:extLst>
          </p:cNvPr>
          <p:cNvSpPr txBox="1"/>
          <p:nvPr/>
        </p:nvSpPr>
        <p:spPr>
          <a:xfrm>
            <a:off x="742950" y="1923575"/>
            <a:ext cx="292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Baloo Thambi 2"/>
                <a:ea typeface="Baloo Thambi 2"/>
                <a:cs typeface="Baloo Thambi 2"/>
                <a:sym typeface="Baloo Thambi 2"/>
              </a:rPr>
              <a:t>Background and Purpose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/>
        </p:nvSpPr>
        <p:spPr>
          <a:xfrm>
            <a:off x="3067534" y="-57691"/>
            <a:ext cx="5041619" cy="696660"/>
          </a:xfrm>
          <a:custGeom>
            <a:avLst/>
            <a:gdLst/>
            <a:ahLst/>
            <a:cxnLst/>
            <a:rect l="l" t="t" r="r" b="b"/>
            <a:pathLst>
              <a:path w="10083238" h="1393320" extrusionOk="0">
                <a:moveTo>
                  <a:pt x="0" y="0"/>
                </a:moveTo>
                <a:lnTo>
                  <a:pt x="10083239" y="0"/>
                </a:lnTo>
                <a:lnTo>
                  <a:pt x="10083239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0" name="Google Shape;220;p30"/>
          <p:cNvSpPr/>
          <p:nvPr/>
        </p:nvSpPr>
        <p:spPr>
          <a:xfrm rot="10800000">
            <a:off x="5982540" y="4505815"/>
            <a:ext cx="4253227" cy="952586"/>
          </a:xfrm>
          <a:custGeom>
            <a:avLst/>
            <a:gdLst/>
            <a:ahLst/>
            <a:cxnLst/>
            <a:rect l="l" t="t" r="r" b="b"/>
            <a:pathLst>
              <a:path w="8506453" h="1905171" extrusionOk="0">
                <a:moveTo>
                  <a:pt x="0" y="0"/>
                </a:moveTo>
                <a:lnTo>
                  <a:pt x="8506453" y="0"/>
                </a:lnTo>
                <a:lnTo>
                  <a:pt x="8506453" y="1905171"/>
                </a:lnTo>
                <a:lnTo>
                  <a:pt x="0" y="190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2079"/>
            </a:stretch>
          </a:blipFill>
          <a:ln>
            <a:noFill/>
          </a:ln>
        </p:spPr>
      </p:sp>
      <p:sp>
        <p:nvSpPr>
          <p:cNvPr id="221" name="Google Shape;221;p30"/>
          <p:cNvSpPr/>
          <p:nvPr/>
        </p:nvSpPr>
        <p:spPr>
          <a:xfrm rot="137437">
            <a:off x="204069" y="400831"/>
            <a:ext cx="2998573" cy="4238245"/>
          </a:xfrm>
          <a:custGeom>
            <a:avLst/>
            <a:gdLst/>
            <a:ahLst/>
            <a:cxnLst/>
            <a:rect l="l" t="t" r="r" b="b"/>
            <a:pathLst>
              <a:path w="5992354" h="8469716" extrusionOk="0">
                <a:moveTo>
                  <a:pt x="0" y="0"/>
                </a:moveTo>
                <a:lnTo>
                  <a:pt x="5992354" y="0"/>
                </a:lnTo>
                <a:lnTo>
                  <a:pt x="5992354" y="8469715"/>
                </a:lnTo>
                <a:lnTo>
                  <a:pt x="0" y="8469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5029"/>
            </a:stretch>
          </a:blipFill>
          <a:ln>
            <a:noFill/>
          </a:ln>
        </p:spPr>
      </p:sp>
      <p:sp>
        <p:nvSpPr>
          <p:cNvPr id="222" name="Google Shape;222;p30"/>
          <p:cNvSpPr txBox="1"/>
          <p:nvPr/>
        </p:nvSpPr>
        <p:spPr>
          <a:xfrm>
            <a:off x="5982540" y="800894"/>
            <a:ext cx="8907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Built with AngularJS (JavaScript) and Bootstrap (CSS)</a:t>
            </a:r>
            <a:endParaRPr sz="700"/>
          </a:p>
        </p:txBody>
      </p:sp>
      <p:sp>
        <p:nvSpPr>
          <p:cNvPr id="223" name="Google Shape;223;p30"/>
          <p:cNvSpPr txBox="1"/>
          <p:nvPr/>
        </p:nvSpPr>
        <p:spPr>
          <a:xfrm>
            <a:off x="5982540" y="4067665"/>
            <a:ext cx="8907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Includes fastclick.js and overthrow.js for better mobile experience</a:t>
            </a:r>
            <a:endParaRPr sz="700"/>
          </a:p>
        </p:txBody>
      </p:sp>
      <p:grpSp>
        <p:nvGrpSpPr>
          <p:cNvPr id="224" name="Google Shape;224;p30"/>
          <p:cNvGrpSpPr/>
          <p:nvPr/>
        </p:nvGrpSpPr>
        <p:grpSpPr>
          <a:xfrm>
            <a:off x="3074443" y="514350"/>
            <a:ext cx="5590374" cy="4115495"/>
            <a:chOff x="0" y="0"/>
            <a:chExt cx="15228478" cy="11210827"/>
          </a:xfrm>
        </p:grpSpPr>
        <p:sp>
          <p:nvSpPr>
            <p:cNvPr id="225" name="Google Shape;225;p30"/>
            <p:cNvSpPr/>
            <p:nvPr/>
          </p:nvSpPr>
          <p:spPr>
            <a:xfrm>
              <a:off x="31750" y="31750"/>
              <a:ext cx="15164978" cy="11147327"/>
            </a:xfrm>
            <a:custGeom>
              <a:avLst/>
              <a:gdLst/>
              <a:ahLst/>
              <a:cxnLst/>
              <a:rect l="l" t="t" r="r" b="b"/>
              <a:pathLst>
                <a:path w="15164978" h="11147327" extrusionOk="0">
                  <a:moveTo>
                    <a:pt x="15072269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5070998" y="0"/>
                  </a:lnTo>
                  <a:cubicBezTo>
                    <a:pt x="15121798" y="0"/>
                    <a:pt x="15163709" y="41910"/>
                    <a:pt x="15163709" y="92710"/>
                  </a:cubicBezTo>
                  <a:lnTo>
                    <a:pt x="15163709" y="11053347"/>
                  </a:lnTo>
                  <a:cubicBezTo>
                    <a:pt x="15164978" y="11105417"/>
                    <a:pt x="15123069" y="11147327"/>
                    <a:pt x="15072269" y="11147327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0" y="0"/>
              <a:ext cx="15228478" cy="11210827"/>
            </a:xfrm>
            <a:custGeom>
              <a:avLst/>
              <a:gdLst/>
              <a:ahLst/>
              <a:cxnLst/>
              <a:rect l="l" t="t" r="r" b="b"/>
              <a:pathLst>
                <a:path w="15228478" h="11210827" extrusionOk="0">
                  <a:moveTo>
                    <a:pt x="15104019" y="59690"/>
                  </a:moveTo>
                  <a:cubicBezTo>
                    <a:pt x="15139578" y="59690"/>
                    <a:pt x="15168789" y="88900"/>
                    <a:pt x="15168789" y="124460"/>
                  </a:cubicBezTo>
                  <a:lnTo>
                    <a:pt x="15168789" y="11086367"/>
                  </a:lnTo>
                  <a:cubicBezTo>
                    <a:pt x="15168789" y="11121927"/>
                    <a:pt x="15139578" y="11151136"/>
                    <a:pt x="15104019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104019" y="59690"/>
                  </a:lnTo>
                  <a:moveTo>
                    <a:pt x="1510401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5104019" y="11210827"/>
                  </a:lnTo>
                  <a:cubicBezTo>
                    <a:pt x="15172598" y="11210827"/>
                    <a:pt x="15228478" y="11154947"/>
                    <a:pt x="15228478" y="11086367"/>
                  </a:cubicBezTo>
                  <a:lnTo>
                    <a:pt x="15228478" y="124460"/>
                  </a:lnTo>
                  <a:cubicBezTo>
                    <a:pt x="15228478" y="55880"/>
                    <a:pt x="15172598" y="0"/>
                    <a:pt x="1510401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30"/>
          <p:cNvSpPr/>
          <p:nvPr/>
        </p:nvSpPr>
        <p:spPr>
          <a:xfrm rot="-1724875">
            <a:off x="812880" y="4609054"/>
            <a:ext cx="1783082" cy="447392"/>
          </a:xfrm>
          <a:custGeom>
            <a:avLst/>
            <a:gdLst/>
            <a:ahLst/>
            <a:cxnLst/>
            <a:rect l="l" t="t" r="r" b="b"/>
            <a:pathLst>
              <a:path w="3573273" h="896567" extrusionOk="0">
                <a:moveTo>
                  <a:pt x="3573273" y="896567"/>
                </a:moveTo>
                <a:lnTo>
                  <a:pt x="0" y="896567"/>
                </a:lnTo>
                <a:lnTo>
                  <a:pt x="0" y="0"/>
                </a:lnTo>
                <a:lnTo>
                  <a:pt x="3573273" y="0"/>
                </a:lnTo>
                <a:lnTo>
                  <a:pt x="3573273" y="896567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8" name="Google Shape;228;p30"/>
          <p:cNvGrpSpPr/>
          <p:nvPr/>
        </p:nvGrpSpPr>
        <p:grpSpPr>
          <a:xfrm>
            <a:off x="516275" y="2094300"/>
            <a:ext cx="277436" cy="284513"/>
            <a:chOff x="-19" y="-14805"/>
            <a:chExt cx="739829" cy="758700"/>
          </a:xfrm>
        </p:grpSpPr>
        <p:grpSp>
          <p:nvGrpSpPr>
            <p:cNvPr id="229" name="Google Shape;229;p30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230" name="Google Shape;23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Baloo Thambi 2"/>
                  <a:ea typeface="Baloo Thambi 2"/>
                  <a:cs typeface="Baloo Thambi 2"/>
                  <a:sym typeface="Baloo Thambi 2"/>
                </a:endParaRPr>
              </a:p>
            </p:txBody>
          </p:sp>
          <p:sp>
            <p:nvSpPr>
              <p:cNvPr id="231" name="Google Shape;231;p30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 i="0" u="none" strike="noStrike" cap="none">
                  <a:solidFill>
                    <a:schemeClr val="dk1"/>
                  </a:solidFill>
                  <a:latin typeface="Baloo Thambi 2"/>
                  <a:ea typeface="Baloo Thambi 2"/>
                  <a:cs typeface="Baloo Thambi 2"/>
                  <a:sym typeface="Baloo Thambi 2"/>
                </a:endParaRPr>
              </a:p>
            </p:txBody>
          </p:sp>
        </p:grpSp>
        <p:sp>
          <p:nvSpPr>
            <p:cNvPr id="232" name="Google Shape;232;p30"/>
            <p:cNvSpPr txBox="1"/>
            <p:nvPr/>
          </p:nvSpPr>
          <p:spPr>
            <a:xfrm>
              <a:off x="-19" y="-14805"/>
              <a:ext cx="7398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231F20"/>
                  </a:solidFill>
                  <a:latin typeface="Baloo Thambi 2"/>
                  <a:ea typeface="Baloo Thambi 2"/>
                  <a:cs typeface="Baloo Thambi 2"/>
                  <a:sym typeface="Baloo Thambi 2"/>
                </a:rPr>
                <a:t>1</a:t>
              </a:r>
              <a:endParaRPr sz="1600" b="1">
                <a:latin typeface="Baloo Thambi 2"/>
                <a:ea typeface="Baloo Thambi 2"/>
                <a:cs typeface="Baloo Thambi 2"/>
                <a:sym typeface="Baloo Thambi 2"/>
              </a:endParaRPr>
            </a:p>
          </p:txBody>
        </p:sp>
      </p:grpSp>
      <p:grpSp>
        <p:nvGrpSpPr>
          <p:cNvPr id="233" name="Google Shape;233;p30"/>
          <p:cNvGrpSpPr/>
          <p:nvPr/>
        </p:nvGrpSpPr>
        <p:grpSpPr>
          <a:xfrm>
            <a:off x="516275" y="2866250"/>
            <a:ext cx="277436" cy="281475"/>
            <a:chOff x="-19" y="-10785"/>
            <a:chExt cx="739829" cy="750600"/>
          </a:xfrm>
        </p:grpSpPr>
        <p:grpSp>
          <p:nvGrpSpPr>
            <p:cNvPr id="234" name="Google Shape;234;p30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235" name="Google Shape;23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0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7" name="Google Shape;237;p30"/>
            <p:cNvSpPr txBox="1"/>
            <p:nvPr/>
          </p:nvSpPr>
          <p:spPr>
            <a:xfrm>
              <a:off x="-19" y="-10785"/>
              <a:ext cx="739800" cy="75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231F20"/>
                  </a:solidFill>
                  <a:latin typeface="Baloo Thambi 2"/>
                  <a:ea typeface="Baloo Thambi 2"/>
                  <a:cs typeface="Baloo Thambi 2"/>
                  <a:sym typeface="Baloo Thambi 2"/>
                </a:rPr>
                <a:t>2</a:t>
              </a:r>
              <a:endParaRPr sz="1600" b="1">
                <a:latin typeface="Baloo Thambi 2"/>
                <a:ea typeface="Baloo Thambi 2"/>
                <a:cs typeface="Baloo Thambi 2"/>
                <a:sym typeface="Baloo Thambi 2"/>
              </a:endParaRPr>
            </a:p>
          </p:txBody>
        </p:sp>
      </p:grpSp>
      <p:grpSp>
        <p:nvGrpSpPr>
          <p:cNvPr id="238" name="Google Shape;238;p30"/>
          <p:cNvGrpSpPr/>
          <p:nvPr/>
        </p:nvGrpSpPr>
        <p:grpSpPr>
          <a:xfrm>
            <a:off x="516250" y="3637425"/>
            <a:ext cx="277461" cy="284513"/>
            <a:chOff x="-85" y="-18835"/>
            <a:chExt cx="739896" cy="758700"/>
          </a:xfrm>
        </p:grpSpPr>
        <p:grpSp>
          <p:nvGrpSpPr>
            <p:cNvPr id="239" name="Google Shape;239;p30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240" name="Google Shape;2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0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" name="Google Shape;242;p30"/>
            <p:cNvSpPr txBox="1"/>
            <p:nvPr/>
          </p:nvSpPr>
          <p:spPr>
            <a:xfrm>
              <a:off x="-85" y="-18835"/>
              <a:ext cx="7398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231F20"/>
                  </a:solidFill>
                  <a:latin typeface="Baloo Thambi 2"/>
                  <a:ea typeface="Baloo Thambi 2"/>
                  <a:cs typeface="Baloo Thambi 2"/>
                  <a:sym typeface="Baloo Thambi 2"/>
                </a:rPr>
                <a:t>3</a:t>
              </a:r>
              <a:endParaRPr sz="1600" b="1">
                <a:latin typeface="Baloo Thambi 2"/>
                <a:ea typeface="Baloo Thambi 2"/>
                <a:cs typeface="Baloo Thambi 2"/>
                <a:sym typeface="Baloo Thambi 2"/>
              </a:endParaRPr>
            </a:p>
          </p:txBody>
        </p:sp>
      </p:grpSp>
      <p:sp>
        <p:nvSpPr>
          <p:cNvPr id="243" name="Google Shape;243;p30"/>
          <p:cNvSpPr txBox="1"/>
          <p:nvPr/>
        </p:nvSpPr>
        <p:spPr>
          <a:xfrm>
            <a:off x="883900" y="2136675"/>
            <a:ext cx="1935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aloo Thambi 2"/>
                <a:ea typeface="Baloo Thambi 2"/>
                <a:cs typeface="Baloo Thambi 2"/>
                <a:sym typeface="Baloo Thambi 2"/>
              </a:rPr>
              <a:t>No jQuery dependency for lightweight apps</a:t>
            </a:r>
            <a:endParaRPr sz="12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883900" y="2840049"/>
            <a:ext cx="1935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Responsive design adapting to screen sizes</a:t>
            </a:r>
            <a:endParaRPr sz="1200" dirty="0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883900" y="3695851"/>
            <a:ext cx="1935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Built with AngularJS (JavaScript framework) and Bootstrap (CSS framework).</a:t>
            </a:r>
            <a:endParaRPr sz="1200" dirty="0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800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6">
            <a:alphaModFix/>
          </a:blip>
          <a:srcRect t="14679" b="14679"/>
          <a:stretch/>
        </p:blipFill>
        <p:spPr>
          <a:xfrm>
            <a:off x="3286150" y="750550"/>
            <a:ext cx="5157300" cy="3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435225" y="1231075"/>
            <a:ext cx="24246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Baloo Thambi 2"/>
                <a:ea typeface="Baloo Thambi 2"/>
                <a:cs typeface="Baloo Thambi 2"/>
                <a:sym typeface="Baloo Thambi 2"/>
              </a:rPr>
              <a:t>Mobile Angular UI: Tools and Features</a:t>
            </a:r>
            <a:endParaRPr sz="20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/>
          <p:nvPr/>
        </p:nvSpPr>
        <p:spPr>
          <a:xfrm flipH="1">
            <a:off x="-2073165" y="-72860"/>
            <a:ext cx="6645165" cy="918241"/>
          </a:xfrm>
          <a:custGeom>
            <a:avLst/>
            <a:gdLst/>
            <a:ahLst/>
            <a:cxnLst/>
            <a:rect l="l" t="t" r="r" b="b"/>
            <a:pathLst>
              <a:path w="13290330" h="1836482" extrusionOk="0">
                <a:moveTo>
                  <a:pt x="13290330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0" y="1836482"/>
                </a:lnTo>
                <a:lnTo>
                  <a:pt x="1329033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3" name="Google Shape;253;p31"/>
          <p:cNvSpPr/>
          <p:nvPr/>
        </p:nvSpPr>
        <p:spPr>
          <a:xfrm rot="10800000" flipH="1">
            <a:off x="4104733" y="4411906"/>
            <a:ext cx="6645165" cy="918241"/>
          </a:xfrm>
          <a:custGeom>
            <a:avLst/>
            <a:gdLst/>
            <a:ahLst/>
            <a:cxnLst/>
            <a:rect l="l" t="t" r="r" b="b"/>
            <a:pathLst>
              <a:path w="13290330" h="1836482" extrusionOk="0">
                <a:moveTo>
                  <a:pt x="13290331" y="0"/>
                </a:moveTo>
                <a:lnTo>
                  <a:pt x="0" y="0"/>
                </a:lnTo>
                <a:lnTo>
                  <a:pt x="0" y="1836482"/>
                </a:lnTo>
                <a:lnTo>
                  <a:pt x="13290331" y="1836482"/>
                </a:lnTo>
                <a:lnTo>
                  <a:pt x="1329033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54" name="Google Shape;254;p31"/>
          <p:cNvGrpSpPr/>
          <p:nvPr/>
        </p:nvGrpSpPr>
        <p:grpSpPr>
          <a:xfrm>
            <a:off x="3105150" y="609914"/>
            <a:ext cx="5590374" cy="3924334"/>
            <a:chOff x="0" y="0"/>
            <a:chExt cx="15228478" cy="10690096"/>
          </a:xfrm>
        </p:grpSpPr>
        <p:sp>
          <p:nvSpPr>
            <p:cNvPr id="255" name="Google Shape;255;p31"/>
            <p:cNvSpPr/>
            <p:nvPr/>
          </p:nvSpPr>
          <p:spPr>
            <a:xfrm>
              <a:off x="31750" y="31750"/>
              <a:ext cx="15164978" cy="10626596"/>
            </a:xfrm>
            <a:custGeom>
              <a:avLst/>
              <a:gdLst/>
              <a:ahLst/>
              <a:cxnLst/>
              <a:rect l="l" t="t" r="r" b="b"/>
              <a:pathLst>
                <a:path w="15164978" h="10626596" extrusionOk="0">
                  <a:moveTo>
                    <a:pt x="15072269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5070998" y="0"/>
                  </a:lnTo>
                  <a:cubicBezTo>
                    <a:pt x="15121798" y="0"/>
                    <a:pt x="15163709" y="41910"/>
                    <a:pt x="15163709" y="92710"/>
                  </a:cubicBezTo>
                  <a:lnTo>
                    <a:pt x="15163709" y="10532617"/>
                  </a:lnTo>
                  <a:cubicBezTo>
                    <a:pt x="15164978" y="10584686"/>
                    <a:pt x="15123069" y="10626596"/>
                    <a:pt x="15072269" y="10626596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0" y="0"/>
              <a:ext cx="15228478" cy="10690096"/>
            </a:xfrm>
            <a:custGeom>
              <a:avLst/>
              <a:gdLst/>
              <a:ahLst/>
              <a:cxnLst/>
              <a:rect l="l" t="t" r="r" b="b"/>
              <a:pathLst>
                <a:path w="15228478" h="10690096" extrusionOk="0">
                  <a:moveTo>
                    <a:pt x="15104019" y="59690"/>
                  </a:moveTo>
                  <a:cubicBezTo>
                    <a:pt x="15139578" y="59690"/>
                    <a:pt x="15168789" y="88900"/>
                    <a:pt x="15168789" y="124460"/>
                  </a:cubicBezTo>
                  <a:lnTo>
                    <a:pt x="15168789" y="10565636"/>
                  </a:lnTo>
                  <a:cubicBezTo>
                    <a:pt x="15168789" y="10601196"/>
                    <a:pt x="15139578" y="10630406"/>
                    <a:pt x="15104019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104019" y="59690"/>
                  </a:lnTo>
                  <a:moveTo>
                    <a:pt x="1510401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5104019" y="10690096"/>
                  </a:lnTo>
                  <a:cubicBezTo>
                    <a:pt x="15172598" y="10690096"/>
                    <a:pt x="15228478" y="10634217"/>
                    <a:pt x="15228478" y="10565636"/>
                  </a:cubicBezTo>
                  <a:lnTo>
                    <a:pt x="15228478" y="124460"/>
                  </a:lnTo>
                  <a:cubicBezTo>
                    <a:pt x="15228478" y="55880"/>
                    <a:pt x="15172598" y="0"/>
                    <a:pt x="1510401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31"/>
          <p:cNvGrpSpPr/>
          <p:nvPr/>
        </p:nvGrpSpPr>
        <p:grpSpPr>
          <a:xfrm>
            <a:off x="514344" y="609914"/>
            <a:ext cx="2435684" cy="3924334"/>
            <a:chOff x="0" y="0"/>
            <a:chExt cx="6634932" cy="10690096"/>
          </a:xfrm>
        </p:grpSpPr>
        <p:sp>
          <p:nvSpPr>
            <p:cNvPr id="258" name="Google Shape;258;p31"/>
            <p:cNvSpPr/>
            <p:nvPr/>
          </p:nvSpPr>
          <p:spPr>
            <a:xfrm>
              <a:off x="31750" y="31750"/>
              <a:ext cx="6571432" cy="10626596"/>
            </a:xfrm>
            <a:custGeom>
              <a:avLst/>
              <a:gdLst/>
              <a:ahLst/>
              <a:cxnLst/>
              <a:rect l="l" t="t" r="r" b="b"/>
              <a:pathLst>
                <a:path w="6571432" h="10626596" extrusionOk="0">
                  <a:moveTo>
                    <a:pt x="6478722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77452" y="0"/>
                  </a:lnTo>
                  <a:cubicBezTo>
                    <a:pt x="6528252" y="0"/>
                    <a:pt x="6570162" y="41910"/>
                    <a:pt x="6570162" y="92710"/>
                  </a:cubicBezTo>
                  <a:lnTo>
                    <a:pt x="6570162" y="10532617"/>
                  </a:lnTo>
                  <a:cubicBezTo>
                    <a:pt x="6571432" y="10584686"/>
                    <a:pt x="6529522" y="10626596"/>
                    <a:pt x="6478722" y="10626596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0" y="0"/>
              <a:ext cx="6634932" cy="10690096"/>
            </a:xfrm>
            <a:custGeom>
              <a:avLst/>
              <a:gdLst/>
              <a:ahLst/>
              <a:cxnLst/>
              <a:rect l="l" t="t" r="r" b="b"/>
              <a:pathLst>
                <a:path w="6634932" h="10690096" extrusionOk="0">
                  <a:moveTo>
                    <a:pt x="6510472" y="59690"/>
                  </a:moveTo>
                  <a:cubicBezTo>
                    <a:pt x="6546032" y="59690"/>
                    <a:pt x="6575242" y="88900"/>
                    <a:pt x="6575242" y="124460"/>
                  </a:cubicBezTo>
                  <a:lnTo>
                    <a:pt x="6575242" y="10565636"/>
                  </a:lnTo>
                  <a:cubicBezTo>
                    <a:pt x="6575242" y="10601196"/>
                    <a:pt x="6546032" y="10630406"/>
                    <a:pt x="6510472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510472" y="59690"/>
                  </a:lnTo>
                  <a:moveTo>
                    <a:pt x="65104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6510472" y="10690096"/>
                  </a:lnTo>
                  <a:cubicBezTo>
                    <a:pt x="6579052" y="10690096"/>
                    <a:pt x="6634932" y="10634217"/>
                    <a:pt x="6634932" y="10565636"/>
                  </a:cubicBezTo>
                  <a:lnTo>
                    <a:pt x="6634932" y="124460"/>
                  </a:lnTo>
                  <a:cubicBezTo>
                    <a:pt x="6634932" y="55880"/>
                    <a:pt x="6579052" y="0"/>
                    <a:pt x="651047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0" name="Google Shape;260;p31"/>
          <p:cNvCxnSpPr/>
          <p:nvPr/>
        </p:nvCxnSpPr>
        <p:spPr>
          <a:xfrm>
            <a:off x="3105150" y="1157009"/>
            <a:ext cx="5589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1" name="Google Shape;261;p31"/>
          <p:cNvPicPr preferRelativeResize="0"/>
          <p:nvPr/>
        </p:nvPicPr>
        <p:blipFill rotWithShape="1">
          <a:blip r:embed="rId4">
            <a:alphaModFix/>
          </a:blip>
          <a:srcRect l="20818" r="20818"/>
          <a:stretch/>
        </p:blipFill>
        <p:spPr>
          <a:xfrm>
            <a:off x="692275" y="789913"/>
            <a:ext cx="2079852" cy="356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3440450" y="1413075"/>
            <a:ext cx="46656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Baloo Thambi 2"/>
                <a:ea typeface="Baloo Thambi 2"/>
                <a:cs typeface="Baloo Thambi 2"/>
                <a:sym typeface="Baloo Thambi 2"/>
              </a:rPr>
              <a:t>Background and Purpose </a:t>
            </a:r>
            <a:br>
              <a:rPr lang="en-GB" sz="1600" b="1" dirty="0">
                <a:latin typeface="Baloo Thambi 2"/>
                <a:ea typeface="Baloo Thambi 2"/>
                <a:cs typeface="Baloo Thambi 2"/>
                <a:sym typeface="Baloo Thambi 2"/>
              </a:rPr>
            </a:br>
            <a:br>
              <a:rPr lang="en-GB" sz="1600" b="1" dirty="0">
                <a:latin typeface="Baloo Thambi 2"/>
                <a:ea typeface="Baloo Thambi 2"/>
                <a:cs typeface="Baloo Thambi 2"/>
                <a:sym typeface="Baloo Thambi 2"/>
              </a:rPr>
            </a:br>
            <a:r>
              <a:rPr lang="en-GB" sz="1600" dirty="0">
                <a:latin typeface="Baloo Thambi 2"/>
                <a:ea typeface="Baloo Thambi 2"/>
                <a:cs typeface="Baloo Thambi 2"/>
                <a:sym typeface="Baloo Thambi 2"/>
              </a:rPr>
              <a:t>Acquired by Adobe in 2011, PhoneGap enables web developers to build mobile apps using HTML5, CSS3, and JavaScript.</a:t>
            </a:r>
            <a:endParaRPr sz="1600" dirty="0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Baloo Thambi 2"/>
              <a:ea typeface="Baloo Thambi 2"/>
              <a:cs typeface="Baloo Thambi 2"/>
              <a:sym typeface="Baloo Thambi 2"/>
            </a:endParaRPr>
          </a:p>
          <a:p>
            <a:pPr marL="0" marR="0" lvl="0" indent="0" algn="l" rtl="0">
              <a:lnSpc>
                <a:spcPct val="105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Baloo Thambi 2"/>
                <a:ea typeface="Baloo Thambi 2"/>
                <a:cs typeface="Baloo Thambi 2"/>
                <a:sym typeface="Baloo Thambi 2"/>
              </a:rPr>
              <a:t>It bridges web technologies with native device features, lowering the barrier for cross-platform app development.</a:t>
            </a:r>
            <a:endParaRPr sz="1600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77641">
            <a:off x="-81536" y="3500194"/>
            <a:ext cx="1521970" cy="147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/>
          <p:nvPr/>
        </p:nvSpPr>
        <p:spPr>
          <a:xfrm>
            <a:off x="3105150" y="612950"/>
            <a:ext cx="55893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latin typeface="Baloo Thambi 2"/>
                <a:ea typeface="Baloo Thambi 2"/>
                <a:cs typeface="Baloo Thambi 2"/>
                <a:sym typeface="Baloo Thambi 2"/>
              </a:rPr>
              <a:t>Adobe PhoneGap</a:t>
            </a:r>
            <a:endParaRPr sz="2100" b="1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601425" y="755795"/>
            <a:ext cx="3001790" cy="3786661"/>
          </a:xfrm>
          <a:custGeom>
            <a:avLst/>
            <a:gdLst/>
            <a:ahLst/>
            <a:cxnLst/>
            <a:rect l="l" t="t" r="r" b="b"/>
            <a:pathLst>
              <a:path w="6003579" h="7573322" extrusionOk="0">
                <a:moveTo>
                  <a:pt x="0" y="0"/>
                </a:moveTo>
                <a:lnTo>
                  <a:pt x="6003579" y="0"/>
                </a:lnTo>
                <a:lnTo>
                  <a:pt x="6003579" y="7573322"/>
                </a:lnTo>
                <a:lnTo>
                  <a:pt x="0" y="7573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70" name="Google Shape;270;p32"/>
          <p:cNvGrpSpPr/>
          <p:nvPr/>
        </p:nvGrpSpPr>
        <p:grpSpPr>
          <a:xfrm>
            <a:off x="897275" y="2094300"/>
            <a:ext cx="277436" cy="284513"/>
            <a:chOff x="-19" y="-14805"/>
            <a:chExt cx="739829" cy="758700"/>
          </a:xfrm>
        </p:grpSpPr>
        <p:grpSp>
          <p:nvGrpSpPr>
            <p:cNvPr id="271" name="Google Shape;271;p32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272" name="Google Shape;27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Baloo Thambi 2"/>
                  <a:ea typeface="Baloo Thambi 2"/>
                  <a:cs typeface="Baloo Thambi 2"/>
                  <a:sym typeface="Baloo Thambi 2"/>
                </a:endParaRPr>
              </a:p>
            </p:txBody>
          </p:sp>
          <p:sp>
            <p:nvSpPr>
              <p:cNvPr id="273" name="Google Shape;273;p32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 i="0" u="none" strike="noStrike" cap="none">
                  <a:solidFill>
                    <a:schemeClr val="dk1"/>
                  </a:solidFill>
                  <a:latin typeface="Baloo Thambi 2"/>
                  <a:ea typeface="Baloo Thambi 2"/>
                  <a:cs typeface="Baloo Thambi 2"/>
                  <a:sym typeface="Baloo Thambi 2"/>
                </a:endParaRPr>
              </a:p>
            </p:txBody>
          </p:sp>
        </p:grpSp>
        <p:sp>
          <p:nvSpPr>
            <p:cNvPr id="274" name="Google Shape;274;p32"/>
            <p:cNvSpPr txBox="1"/>
            <p:nvPr/>
          </p:nvSpPr>
          <p:spPr>
            <a:xfrm>
              <a:off x="-19" y="-14805"/>
              <a:ext cx="7398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231F20"/>
                  </a:solidFill>
                  <a:latin typeface="Baloo Thambi 2"/>
                  <a:ea typeface="Baloo Thambi 2"/>
                  <a:cs typeface="Baloo Thambi 2"/>
                  <a:sym typeface="Baloo Thambi 2"/>
                </a:rPr>
                <a:t>1</a:t>
              </a:r>
              <a:endParaRPr sz="1600" b="1">
                <a:latin typeface="Baloo Thambi 2"/>
                <a:ea typeface="Baloo Thambi 2"/>
                <a:cs typeface="Baloo Thambi 2"/>
                <a:sym typeface="Baloo Thambi 2"/>
              </a:endParaRPr>
            </a:p>
          </p:txBody>
        </p:sp>
      </p:grpSp>
      <p:grpSp>
        <p:nvGrpSpPr>
          <p:cNvPr id="275" name="Google Shape;275;p32"/>
          <p:cNvGrpSpPr/>
          <p:nvPr/>
        </p:nvGrpSpPr>
        <p:grpSpPr>
          <a:xfrm>
            <a:off x="897275" y="2866250"/>
            <a:ext cx="277436" cy="281475"/>
            <a:chOff x="-19" y="-10785"/>
            <a:chExt cx="739829" cy="750600"/>
          </a:xfrm>
        </p:grpSpPr>
        <p:grpSp>
          <p:nvGrpSpPr>
            <p:cNvPr id="276" name="Google Shape;276;p32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277" name="Google Shape;27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2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9" name="Google Shape;279;p32"/>
            <p:cNvSpPr txBox="1"/>
            <p:nvPr/>
          </p:nvSpPr>
          <p:spPr>
            <a:xfrm>
              <a:off x="-19" y="-10785"/>
              <a:ext cx="739800" cy="75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231F20"/>
                  </a:solidFill>
                  <a:latin typeface="Baloo Thambi 2"/>
                  <a:ea typeface="Baloo Thambi 2"/>
                  <a:cs typeface="Baloo Thambi 2"/>
                  <a:sym typeface="Baloo Thambi 2"/>
                </a:rPr>
                <a:t>2</a:t>
              </a:r>
              <a:endParaRPr sz="1600" b="1">
                <a:latin typeface="Baloo Thambi 2"/>
                <a:ea typeface="Baloo Thambi 2"/>
                <a:cs typeface="Baloo Thambi 2"/>
                <a:sym typeface="Baloo Thambi 2"/>
              </a:endParaRPr>
            </a:p>
          </p:txBody>
        </p:sp>
      </p:grpSp>
      <p:grpSp>
        <p:nvGrpSpPr>
          <p:cNvPr id="280" name="Google Shape;280;p32"/>
          <p:cNvGrpSpPr/>
          <p:nvPr/>
        </p:nvGrpSpPr>
        <p:grpSpPr>
          <a:xfrm>
            <a:off x="897250" y="3637425"/>
            <a:ext cx="277461" cy="284513"/>
            <a:chOff x="-85" y="-18835"/>
            <a:chExt cx="739896" cy="758700"/>
          </a:xfrm>
        </p:grpSpPr>
        <p:grpSp>
          <p:nvGrpSpPr>
            <p:cNvPr id="281" name="Google Shape;281;p32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282" name="Google Shape;28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2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" name="Google Shape;284;p32"/>
            <p:cNvSpPr txBox="1"/>
            <p:nvPr/>
          </p:nvSpPr>
          <p:spPr>
            <a:xfrm>
              <a:off x="-85" y="-18835"/>
              <a:ext cx="7398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231F20"/>
                  </a:solidFill>
                  <a:latin typeface="Baloo Thambi 2"/>
                  <a:ea typeface="Baloo Thambi 2"/>
                  <a:cs typeface="Baloo Thambi 2"/>
                  <a:sym typeface="Baloo Thambi 2"/>
                </a:rPr>
                <a:t>3</a:t>
              </a:r>
              <a:endParaRPr sz="1600" b="1">
                <a:latin typeface="Baloo Thambi 2"/>
                <a:ea typeface="Baloo Thambi 2"/>
                <a:cs typeface="Baloo Thambi 2"/>
                <a:sym typeface="Baloo Thambi 2"/>
              </a:endParaRPr>
            </a:p>
          </p:txBody>
        </p:sp>
      </p:grpSp>
      <p:grpSp>
        <p:nvGrpSpPr>
          <p:cNvPr id="285" name="Google Shape;285;p32"/>
          <p:cNvGrpSpPr/>
          <p:nvPr/>
        </p:nvGrpSpPr>
        <p:grpSpPr>
          <a:xfrm>
            <a:off x="3674652" y="767804"/>
            <a:ext cx="4645299" cy="3775289"/>
            <a:chOff x="0" y="0"/>
            <a:chExt cx="12654042" cy="10284089"/>
          </a:xfrm>
        </p:grpSpPr>
        <p:sp>
          <p:nvSpPr>
            <p:cNvPr id="286" name="Google Shape;286;p32"/>
            <p:cNvSpPr/>
            <p:nvPr/>
          </p:nvSpPr>
          <p:spPr>
            <a:xfrm>
              <a:off x="31750" y="31750"/>
              <a:ext cx="12590542" cy="10220589"/>
            </a:xfrm>
            <a:custGeom>
              <a:avLst/>
              <a:gdLst/>
              <a:ahLst/>
              <a:cxnLst/>
              <a:rect l="l" t="t" r="r" b="b"/>
              <a:pathLst>
                <a:path w="12590542" h="10220589" extrusionOk="0">
                  <a:moveTo>
                    <a:pt x="12497832" y="10220589"/>
                  </a:moveTo>
                  <a:lnTo>
                    <a:pt x="92710" y="10220589"/>
                  </a:lnTo>
                  <a:cubicBezTo>
                    <a:pt x="41910" y="10220589"/>
                    <a:pt x="0" y="10178679"/>
                    <a:pt x="0" y="1012787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496562" y="0"/>
                  </a:lnTo>
                  <a:cubicBezTo>
                    <a:pt x="12547362" y="0"/>
                    <a:pt x="12589272" y="41910"/>
                    <a:pt x="12589272" y="92710"/>
                  </a:cubicBezTo>
                  <a:lnTo>
                    <a:pt x="12589272" y="10126609"/>
                  </a:lnTo>
                  <a:cubicBezTo>
                    <a:pt x="12590542" y="10178679"/>
                    <a:pt x="12548632" y="10220589"/>
                    <a:pt x="12497832" y="10220589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0" y="0"/>
              <a:ext cx="12654042" cy="10284089"/>
            </a:xfrm>
            <a:custGeom>
              <a:avLst/>
              <a:gdLst/>
              <a:ahLst/>
              <a:cxnLst/>
              <a:rect l="l" t="t" r="r" b="b"/>
              <a:pathLst>
                <a:path w="12654042" h="10284089" extrusionOk="0">
                  <a:moveTo>
                    <a:pt x="12529582" y="59690"/>
                  </a:moveTo>
                  <a:cubicBezTo>
                    <a:pt x="12565142" y="59690"/>
                    <a:pt x="12594352" y="88900"/>
                    <a:pt x="12594352" y="124460"/>
                  </a:cubicBezTo>
                  <a:lnTo>
                    <a:pt x="12594352" y="10159629"/>
                  </a:lnTo>
                  <a:cubicBezTo>
                    <a:pt x="12594352" y="10195189"/>
                    <a:pt x="12565142" y="10224399"/>
                    <a:pt x="12529582" y="10224399"/>
                  </a:cubicBezTo>
                  <a:lnTo>
                    <a:pt x="124460" y="10224399"/>
                  </a:lnTo>
                  <a:cubicBezTo>
                    <a:pt x="88900" y="10224399"/>
                    <a:pt x="59690" y="10195189"/>
                    <a:pt x="59690" y="101596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529582" y="59690"/>
                  </a:lnTo>
                  <a:moveTo>
                    <a:pt x="12529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159629"/>
                  </a:lnTo>
                  <a:cubicBezTo>
                    <a:pt x="0" y="10228209"/>
                    <a:pt x="55880" y="10284089"/>
                    <a:pt x="124460" y="10284089"/>
                  </a:cubicBezTo>
                  <a:lnTo>
                    <a:pt x="12529582" y="10284089"/>
                  </a:lnTo>
                  <a:cubicBezTo>
                    <a:pt x="12598162" y="10284089"/>
                    <a:pt x="12654042" y="10228209"/>
                    <a:pt x="12654042" y="10159629"/>
                  </a:cubicBezTo>
                  <a:lnTo>
                    <a:pt x="12654042" y="124460"/>
                  </a:lnTo>
                  <a:cubicBezTo>
                    <a:pt x="12654042" y="55880"/>
                    <a:pt x="12598162" y="0"/>
                    <a:pt x="1252958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2"/>
          <p:cNvSpPr/>
          <p:nvPr/>
        </p:nvSpPr>
        <p:spPr>
          <a:xfrm rot="-1563210">
            <a:off x="-15584" y="4025684"/>
            <a:ext cx="722946" cy="1036482"/>
          </a:xfrm>
          <a:custGeom>
            <a:avLst/>
            <a:gdLst/>
            <a:ahLst/>
            <a:cxnLst/>
            <a:rect l="l" t="t" r="r" b="b"/>
            <a:pathLst>
              <a:path w="1443297" h="2069242" extrusionOk="0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9" name="Google Shape;289;p32"/>
          <p:cNvSpPr/>
          <p:nvPr/>
        </p:nvSpPr>
        <p:spPr>
          <a:xfrm rot="5021485">
            <a:off x="8251066" y="248744"/>
            <a:ext cx="757868" cy="690349"/>
          </a:xfrm>
          <a:custGeom>
            <a:avLst/>
            <a:gdLst/>
            <a:ahLst/>
            <a:cxnLst/>
            <a:rect l="l" t="t" r="r" b="b"/>
            <a:pathLst>
              <a:path w="1514128" h="1379233" extrusionOk="0">
                <a:moveTo>
                  <a:pt x="0" y="0"/>
                </a:moveTo>
                <a:lnTo>
                  <a:pt x="1514128" y="0"/>
                </a:lnTo>
                <a:lnTo>
                  <a:pt x="1514128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0" name="Google Shape;290;p32"/>
          <p:cNvSpPr txBox="1"/>
          <p:nvPr/>
        </p:nvSpPr>
        <p:spPr>
          <a:xfrm>
            <a:off x="1264900" y="2136671"/>
            <a:ext cx="2079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aloo Thambi 2"/>
                <a:ea typeface="Baloo Thambi 2"/>
                <a:cs typeface="Baloo Thambi 2"/>
                <a:sym typeface="Baloo Thambi 2"/>
              </a:rPr>
              <a:t>Uses standard web technologies with plugin access to native features</a:t>
            </a:r>
            <a:endParaRPr sz="12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1264900" y="2910878"/>
            <a:ext cx="2079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aloo Thambi 2"/>
                <a:ea typeface="Baloo Thambi 2"/>
                <a:cs typeface="Baloo Thambi 2"/>
                <a:sym typeface="Baloo Thambi 2"/>
              </a:rPr>
              <a:t>Code reusability: write once, deploy everywhere</a:t>
            </a:r>
            <a:endParaRPr sz="12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1264900" y="3695850"/>
            <a:ext cx="2079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aloo Thambi 2"/>
                <a:ea typeface="Baloo Thambi 2"/>
                <a:cs typeface="Baloo Thambi 2"/>
                <a:sym typeface="Baloo Thambi 2"/>
              </a:rPr>
              <a:t>Supports all major mobile OS with no hardware restrictions</a:t>
            </a:r>
            <a:endParaRPr sz="12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pic>
        <p:nvPicPr>
          <p:cNvPr id="293" name="Google Shape;293;p32"/>
          <p:cNvPicPr preferRelativeResize="0"/>
          <p:nvPr/>
        </p:nvPicPr>
        <p:blipFill rotWithShape="1">
          <a:blip r:embed="rId6">
            <a:alphaModFix/>
          </a:blip>
          <a:srcRect t="10261" b="10253"/>
          <a:stretch/>
        </p:blipFill>
        <p:spPr>
          <a:xfrm>
            <a:off x="3806600" y="908550"/>
            <a:ext cx="4384776" cy="3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/>
          <p:nvPr/>
        </p:nvSpPr>
        <p:spPr>
          <a:xfrm rot="1916685" flipH="1">
            <a:off x="7227173" y="4304093"/>
            <a:ext cx="2217410" cy="556368"/>
          </a:xfrm>
          <a:custGeom>
            <a:avLst/>
            <a:gdLst/>
            <a:ahLst/>
            <a:cxnLst/>
            <a:rect l="l" t="t" r="r" b="b"/>
            <a:pathLst>
              <a:path w="4427299" h="1110849" extrusionOk="0">
                <a:moveTo>
                  <a:pt x="0" y="1110850"/>
                </a:moveTo>
                <a:lnTo>
                  <a:pt x="4427299" y="1110850"/>
                </a:lnTo>
                <a:lnTo>
                  <a:pt x="4427299" y="0"/>
                </a:lnTo>
                <a:lnTo>
                  <a:pt x="0" y="0"/>
                </a:lnTo>
                <a:lnTo>
                  <a:pt x="0" y="111085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5" name="Google Shape;295;p32"/>
          <p:cNvSpPr txBox="1"/>
          <p:nvPr/>
        </p:nvSpPr>
        <p:spPr>
          <a:xfrm>
            <a:off x="816225" y="1152025"/>
            <a:ext cx="25815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Baloo Thambi 2"/>
                <a:ea typeface="Baloo Thambi 2"/>
                <a:cs typeface="Baloo Thambi 2"/>
                <a:sym typeface="Baloo Thambi 2"/>
              </a:rPr>
              <a:t>Adobe PhoneGap: Tools and Key Features</a:t>
            </a:r>
            <a:endParaRPr sz="20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/>
          <p:nvPr/>
        </p:nvSpPr>
        <p:spPr>
          <a:xfrm rot="10800000" flipH="1">
            <a:off x="3835066" y="4330916"/>
            <a:ext cx="6079867" cy="840127"/>
          </a:xfrm>
          <a:custGeom>
            <a:avLst/>
            <a:gdLst/>
            <a:ahLst/>
            <a:cxnLst/>
            <a:rect l="l" t="t" r="r" b="b"/>
            <a:pathLst>
              <a:path w="12159733" h="1680254" extrusionOk="0">
                <a:moveTo>
                  <a:pt x="12159733" y="0"/>
                </a:moveTo>
                <a:lnTo>
                  <a:pt x="0" y="0"/>
                </a:lnTo>
                <a:lnTo>
                  <a:pt x="0" y="1680254"/>
                </a:lnTo>
                <a:lnTo>
                  <a:pt x="12159733" y="1680254"/>
                </a:lnTo>
                <a:lnTo>
                  <a:pt x="1215973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1" name="Google Shape;301;p33"/>
          <p:cNvSpPr/>
          <p:nvPr/>
        </p:nvSpPr>
        <p:spPr>
          <a:xfrm flipH="1">
            <a:off x="-986290" y="-71959"/>
            <a:ext cx="6516251" cy="900428"/>
          </a:xfrm>
          <a:custGeom>
            <a:avLst/>
            <a:gdLst/>
            <a:ahLst/>
            <a:cxnLst/>
            <a:rect l="l" t="t" r="r" b="b"/>
            <a:pathLst>
              <a:path w="13032502" h="1800855" extrusionOk="0">
                <a:moveTo>
                  <a:pt x="13032501" y="0"/>
                </a:moveTo>
                <a:lnTo>
                  <a:pt x="0" y="0"/>
                </a:lnTo>
                <a:lnTo>
                  <a:pt x="0" y="1800855"/>
                </a:lnTo>
                <a:lnTo>
                  <a:pt x="13032501" y="1800855"/>
                </a:lnTo>
                <a:lnTo>
                  <a:pt x="1303250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2" name="Google Shape;302;p33"/>
          <p:cNvGrpSpPr/>
          <p:nvPr/>
        </p:nvGrpSpPr>
        <p:grpSpPr>
          <a:xfrm>
            <a:off x="1537195" y="657271"/>
            <a:ext cx="6075398" cy="3956752"/>
            <a:chOff x="0" y="0"/>
            <a:chExt cx="16549709" cy="10778404"/>
          </a:xfrm>
        </p:grpSpPr>
        <p:sp>
          <p:nvSpPr>
            <p:cNvPr id="303" name="Google Shape;303;p33"/>
            <p:cNvSpPr/>
            <p:nvPr/>
          </p:nvSpPr>
          <p:spPr>
            <a:xfrm>
              <a:off x="31750" y="31750"/>
              <a:ext cx="16486209" cy="10714903"/>
            </a:xfrm>
            <a:custGeom>
              <a:avLst/>
              <a:gdLst/>
              <a:ahLst/>
              <a:cxnLst/>
              <a:rect l="l" t="t" r="r" b="b"/>
              <a:pathLst>
                <a:path w="16486209" h="10714903" extrusionOk="0">
                  <a:moveTo>
                    <a:pt x="16393499" y="10714903"/>
                  </a:moveTo>
                  <a:lnTo>
                    <a:pt x="92710" y="10714903"/>
                  </a:lnTo>
                  <a:cubicBezTo>
                    <a:pt x="41910" y="10714903"/>
                    <a:pt x="0" y="10672993"/>
                    <a:pt x="0" y="106221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392229" y="0"/>
                  </a:lnTo>
                  <a:cubicBezTo>
                    <a:pt x="16443029" y="0"/>
                    <a:pt x="16484940" y="41910"/>
                    <a:pt x="16484940" y="92710"/>
                  </a:cubicBezTo>
                  <a:lnTo>
                    <a:pt x="16484940" y="10620924"/>
                  </a:lnTo>
                  <a:cubicBezTo>
                    <a:pt x="16486209" y="10672993"/>
                    <a:pt x="16444299" y="10714903"/>
                    <a:pt x="16393499" y="10714903"/>
                  </a:cubicBezTo>
                  <a:close/>
                </a:path>
              </a:pathLst>
            </a:custGeom>
            <a:solidFill>
              <a:srgbClr val="FBF7F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0" y="0"/>
              <a:ext cx="16549709" cy="10778404"/>
            </a:xfrm>
            <a:custGeom>
              <a:avLst/>
              <a:gdLst/>
              <a:ahLst/>
              <a:cxnLst/>
              <a:rect l="l" t="t" r="r" b="b"/>
              <a:pathLst>
                <a:path w="16549709" h="10778404" extrusionOk="0">
                  <a:moveTo>
                    <a:pt x="16425249" y="59690"/>
                  </a:moveTo>
                  <a:cubicBezTo>
                    <a:pt x="16460809" y="59690"/>
                    <a:pt x="16490018" y="88900"/>
                    <a:pt x="16490018" y="124460"/>
                  </a:cubicBezTo>
                  <a:lnTo>
                    <a:pt x="16490018" y="10653944"/>
                  </a:lnTo>
                  <a:cubicBezTo>
                    <a:pt x="16490018" y="10689504"/>
                    <a:pt x="16460809" y="10718714"/>
                    <a:pt x="16425249" y="10718714"/>
                  </a:cubicBezTo>
                  <a:lnTo>
                    <a:pt x="124460" y="10718714"/>
                  </a:lnTo>
                  <a:cubicBezTo>
                    <a:pt x="88900" y="10718714"/>
                    <a:pt x="59690" y="10689504"/>
                    <a:pt x="59690" y="1065394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425249" y="59690"/>
                  </a:lnTo>
                  <a:moveTo>
                    <a:pt x="164252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53944"/>
                  </a:lnTo>
                  <a:cubicBezTo>
                    <a:pt x="0" y="10722524"/>
                    <a:pt x="55880" y="10778404"/>
                    <a:pt x="124460" y="10778404"/>
                  </a:cubicBezTo>
                  <a:lnTo>
                    <a:pt x="16425249" y="10778404"/>
                  </a:lnTo>
                  <a:cubicBezTo>
                    <a:pt x="16493829" y="10778404"/>
                    <a:pt x="16549709" y="10722524"/>
                    <a:pt x="16549709" y="10653944"/>
                  </a:cubicBezTo>
                  <a:lnTo>
                    <a:pt x="16549709" y="124460"/>
                  </a:lnTo>
                  <a:cubicBezTo>
                    <a:pt x="16549709" y="55880"/>
                    <a:pt x="16493829" y="0"/>
                    <a:pt x="164252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5" name="Google Shape;305;p33"/>
          <p:cNvCxnSpPr/>
          <p:nvPr/>
        </p:nvCxnSpPr>
        <p:spPr>
          <a:xfrm rot="10800000">
            <a:off x="1532405" y="2103684"/>
            <a:ext cx="6074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6" name="Google Shape;306;p33"/>
          <p:cNvSpPr/>
          <p:nvPr/>
        </p:nvSpPr>
        <p:spPr>
          <a:xfrm>
            <a:off x="1683950" y="2307151"/>
            <a:ext cx="1855823" cy="2132960"/>
          </a:xfrm>
          <a:custGeom>
            <a:avLst/>
            <a:gdLst/>
            <a:ahLst/>
            <a:cxnLst/>
            <a:rect l="l" t="t" r="r" b="b"/>
            <a:pathLst>
              <a:path w="1979545" h="1979545" extrusionOk="0">
                <a:moveTo>
                  <a:pt x="0" y="0"/>
                </a:moveTo>
                <a:lnTo>
                  <a:pt x="1979545" y="0"/>
                </a:lnTo>
                <a:lnTo>
                  <a:pt x="1979545" y="1979546"/>
                </a:lnTo>
                <a:lnTo>
                  <a:pt x="0" y="1979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7" name="Google Shape;307;p33"/>
          <p:cNvSpPr txBox="1"/>
          <p:nvPr/>
        </p:nvSpPr>
        <p:spPr>
          <a:xfrm>
            <a:off x="1777350" y="2620400"/>
            <a:ext cx="16833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>
                <a:solidFill>
                  <a:srgbClr val="231F20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Xamarin: Native apps with shared C# codebase, strong community, and native performance</a:t>
            </a:r>
            <a:endParaRPr sz="1200">
              <a:solidFill>
                <a:srgbClr val="231F20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3642641" y="2307151"/>
            <a:ext cx="1855823" cy="2132960"/>
          </a:xfrm>
          <a:custGeom>
            <a:avLst/>
            <a:gdLst/>
            <a:ahLst/>
            <a:cxnLst/>
            <a:rect l="l" t="t" r="r" b="b"/>
            <a:pathLst>
              <a:path w="1979545" h="1979545" extrusionOk="0">
                <a:moveTo>
                  <a:pt x="0" y="0"/>
                </a:moveTo>
                <a:lnTo>
                  <a:pt x="1979545" y="0"/>
                </a:lnTo>
                <a:lnTo>
                  <a:pt x="1979545" y="1979546"/>
                </a:lnTo>
                <a:lnTo>
                  <a:pt x="0" y="1979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9" name="Google Shape;309;p33"/>
          <p:cNvSpPr txBox="1"/>
          <p:nvPr/>
        </p:nvSpPr>
        <p:spPr>
          <a:xfrm>
            <a:off x="3728900" y="2620400"/>
            <a:ext cx="16833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2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31F20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Mobile Angular UI: Responsive mobile web apps using AngularJS and Bootstrap without jQuery</a:t>
            </a:r>
            <a:endParaRPr sz="1200">
              <a:solidFill>
                <a:srgbClr val="231F20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5601330" y="2307150"/>
            <a:ext cx="1855823" cy="2132960"/>
          </a:xfrm>
          <a:custGeom>
            <a:avLst/>
            <a:gdLst/>
            <a:ahLst/>
            <a:cxnLst/>
            <a:rect l="l" t="t" r="r" b="b"/>
            <a:pathLst>
              <a:path w="1979545" h="1979545" extrusionOk="0">
                <a:moveTo>
                  <a:pt x="0" y="0"/>
                </a:moveTo>
                <a:lnTo>
                  <a:pt x="1979545" y="0"/>
                </a:lnTo>
                <a:lnTo>
                  <a:pt x="1979545" y="1979546"/>
                </a:lnTo>
                <a:lnTo>
                  <a:pt x="0" y="1979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1" name="Google Shape;311;p33"/>
          <p:cNvSpPr txBox="1"/>
          <p:nvPr/>
        </p:nvSpPr>
        <p:spPr>
          <a:xfrm>
            <a:off x="5680475" y="2620400"/>
            <a:ext cx="16833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2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31F20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Adobe PhoneGap: Web technology-based apps with plugin access to native device features</a:t>
            </a:r>
            <a:endParaRPr sz="1200">
              <a:solidFill>
                <a:srgbClr val="231F20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12" name="Google Shape;312;p33"/>
          <p:cNvSpPr/>
          <p:nvPr/>
        </p:nvSpPr>
        <p:spPr>
          <a:xfrm rot="-4082366">
            <a:off x="597395" y="3613787"/>
            <a:ext cx="759153" cy="691519"/>
          </a:xfrm>
          <a:custGeom>
            <a:avLst/>
            <a:gdLst/>
            <a:ahLst/>
            <a:cxnLst/>
            <a:rect l="l" t="t" r="r" b="b"/>
            <a:pathLst>
              <a:path w="1514128" h="1379233" extrusionOk="0">
                <a:moveTo>
                  <a:pt x="0" y="0"/>
                </a:moveTo>
                <a:lnTo>
                  <a:pt x="1514129" y="0"/>
                </a:lnTo>
                <a:lnTo>
                  <a:pt x="1514129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13" name="Google Shape;31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62625" y="537588"/>
            <a:ext cx="2053901" cy="24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1954950" y="828475"/>
            <a:ext cx="5502300" cy="11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latin typeface="Baloo Thambi 2"/>
                <a:ea typeface="Baloo Thambi 2"/>
                <a:cs typeface="Baloo Thambi 2"/>
                <a:sym typeface="Baloo Thambi 2"/>
              </a:rPr>
              <a:t>Summary: Framework Comparison</a:t>
            </a:r>
            <a:endParaRPr sz="27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477</Words>
  <Application>Microsoft Office PowerPoint</Application>
  <PresentationFormat>On-screen Show (16:9)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Baloo Thambi 2</vt:lpstr>
      <vt:lpstr>Pompiere</vt:lpstr>
      <vt:lpstr>Calibri</vt:lpstr>
      <vt:lpstr>Arial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GONDAL</cp:lastModifiedBy>
  <cp:revision>4</cp:revision>
  <dcterms:modified xsi:type="dcterms:W3CDTF">2025-05-05T04:05:15Z</dcterms:modified>
</cp:coreProperties>
</file>